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8"/>
  </p:notesMasterIdLst>
  <p:handoutMasterIdLst>
    <p:handoutMasterId r:id="rId29"/>
  </p:handoutMasterIdLst>
  <p:sldIdLst>
    <p:sldId id="256" r:id="rId2"/>
    <p:sldId id="258" r:id="rId3"/>
    <p:sldId id="290" r:id="rId4"/>
    <p:sldId id="257" r:id="rId5"/>
    <p:sldId id="259" r:id="rId6"/>
    <p:sldId id="274" r:id="rId7"/>
    <p:sldId id="293" r:id="rId8"/>
    <p:sldId id="297" r:id="rId9"/>
    <p:sldId id="296" r:id="rId10"/>
    <p:sldId id="300" r:id="rId11"/>
    <p:sldId id="306" r:id="rId12"/>
    <p:sldId id="301" r:id="rId13"/>
    <p:sldId id="295" r:id="rId14"/>
    <p:sldId id="291" r:id="rId15"/>
    <p:sldId id="302" r:id="rId16"/>
    <p:sldId id="303" r:id="rId17"/>
    <p:sldId id="292" r:id="rId18"/>
    <p:sldId id="304" r:id="rId19"/>
    <p:sldId id="305" r:id="rId20"/>
    <p:sldId id="298" r:id="rId21"/>
    <p:sldId id="307" r:id="rId22"/>
    <p:sldId id="294" r:id="rId23"/>
    <p:sldId id="283" r:id="rId24"/>
    <p:sldId id="299" r:id="rId25"/>
    <p:sldId id="308" r:id="rId26"/>
    <p:sldId id="271" r:id="rId2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9" autoAdjust="0"/>
    <p:restoredTop sz="96208"/>
  </p:normalViewPr>
  <p:slideViewPr>
    <p:cSldViewPr snapToGrid="0" snapToObjects="1">
      <p:cViewPr varScale="1">
        <p:scale>
          <a:sx n="110" d="100"/>
          <a:sy n="110" d="100"/>
        </p:scale>
        <p:origin x="43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9B173D-BDE1-334A-A54B-AB7416F088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8520C-8460-0D42-86C9-D0794A4B3E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B85B03-F712-974C-A1D8-1F9A468F5B60}" type="datetimeFigureOut">
              <a:rPr lang="en-US" smtClean="0"/>
              <a:t>12/1/22</a:t>
            </a:fld>
            <a:endParaRPr lang="en-US"/>
          </a:p>
        </p:txBody>
      </p:sp>
      <p:sp>
        <p:nvSpPr>
          <p:cNvPr id="4" name="Footer Placeholder 3">
            <a:extLst>
              <a:ext uri="{FF2B5EF4-FFF2-40B4-BE49-F238E27FC236}">
                <a16:creationId xmlns:a16="http://schemas.microsoft.com/office/drawing/2014/main" id="{CE5F3C87-CBF7-CC4C-8F0D-1EB8B0635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DA787-5DE4-CD4A-B75E-AC89ED789C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074958-CA5E-0C46-B182-67DF590DF54A}" type="slidenum">
              <a:rPr lang="en-US" smtClean="0"/>
              <a:t>‹#›</a:t>
            </a:fld>
            <a:endParaRPr lang="en-US"/>
          </a:p>
        </p:txBody>
      </p:sp>
    </p:spTree>
    <p:extLst>
      <p:ext uri="{BB962C8B-B14F-4D97-AF65-F5344CB8AC3E}">
        <p14:creationId xmlns:p14="http://schemas.microsoft.com/office/powerpoint/2010/main" val="3750469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EF3F-35E2-3B43-BF81-CFC248C52316}"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03F89-1949-E64B-AC42-D3BE5974B6DB}" type="slidenum">
              <a:rPr lang="en-US" smtClean="0"/>
              <a:t>‹#›</a:t>
            </a:fld>
            <a:endParaRPr lang="en-US"/>
          </a:p>
        </p:txBody>
      </p:sp>
    </p:spTree>
    <p:extLst>
      <p:ext uri="{BB962C8B-B14F-4D97-AF65-F5344CB8AC3E}">
        <p14:creationId xmlns:p14="http://schemas.microsoft.com/office/powerpoint/2010/main" val="2227265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Tree>
    <p:extLst>
      <p:ext uri="{BB962C8B-B14F-4D97-AF65-F5344CB8AC3E}">
        <p14:creationId xmlns:p14="http://schemas.microsoft.com/office/powerpoint/2010/main" val="207983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CL 2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ext" descr="Text">
            <a:extLst>
              <a:ext uri="{FF2B5EF4-FFF2-40B4-BE49-F238E27FC236}">
                <a16:creationId xmlns:a16="http://schemas.microsoft.com/office/drawing/2014/main" id="{2D2A157B-B06B-5E44-8987-B8F38A7435D7}"/>
              </a:ext>
            </a:extLst>
          </p:cNvPr>
          <p:cNvSpPr>
            <a:spLocks noGrp="1"/>
          </p:cNvSpPr>
          <p:nvPr>
            <p:ph type="body" sz="quarter" idx="13"/>
          </p:nvPr>
        </p:nvSpPr>
        <p:spPr>
          <a:xfrm>
            <a:off x="36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10" name="Text" descr="Text">
            <a:extLst>
              <a:ext uri="{FF2B5EF4-FFF2-40B4-BE49-F238E27FC236}">
                <a16:creationId xmlns:a16="http://schemas.microsoft.com/office/drawing/2014/main" id="{35F69D9D-B78C-6D4D-8B1E-AB31E336A54A}"/>
              </a:ext>
            </a:extLst>
          </p:cNvPr>
          <p:cNvSpPr>
            <a:spLocks noGrp="1"/>
          </p:cNvSpPr>
          <p:nvPr>
            <p:ph type="body" sz="quarter" idx="15"/>
          </p:nvPr>
        </p:nvSpPr>
        <p:spPr>
          <a:xfrm>
            <a:off x="594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99762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3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2412000"/>
            <a:ext cx="3420000" cy="3600000"/>
          </a:xfrm>
        </p:spPr>
        <p:txBody>
          <a:bodyPr/>
          <a:lstStyle>
            <a:lvl1pPr marL="11112" indent="0">
              <a:buNone/>
              <a:defRPr sz="1800"/>
            </a:lvl1pPr>
            <a:lvl3pPr marL="180975" indent="-171450">
              <a:buFont typeface="Arial" panose="020B0604020202020204" pitchFamily="34" charset="0"/>
              <a:buChar char="•"/>
              <a:tabLst/>
              <a:defRPr/>
            </a:lvl3pPr>
          </a:lstStyle>
          <a:p>
            <a:pPr lvl="0"/>
            <a:r>
              <a:rPr lang="en-US"/>
              <a:t>Edit Master text styles</a:t>
            </a:r>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32977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CL 4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5" name="Text" descr="Text">
            <a:extLst>
              <a:ext uri="{FF2B5EF4-FFF2-40B4-BE49-F238E27FC236}">
                <a16:creationId xmlns:a16="http://schemas.microsoft.com/office/drawing/2014/main" id="{23293D9A-92DE-2745-A551-12503D5B3859}"/>
              </a:ext>
            </a:extLst>
          </p:cNvPr>
          <p:cNvSpPr>
            <a:spLocks noGrp="1"/>
          </p:cNvSpPr>
          <p:nvPr>
            <p:ph type="body" sz="quarter" idx="13"/>
          </p:nvPr>
        </p:nvSpPr>
        <p:spPr>
          <a:xfrm>
            <a:off x="360000"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0" name="Text" descr="Text">
            <a:extLst>
              <a:ext uri="{FF2B5EF4-FFF2-40B4-BE49-F238E27FC236}">
                <a16:creationId xmlns:a16="http://schemas.microsoft.com/office/drawing/2014/main" id="{F11753E1-8533-844D-B406-655C6C933046}"/>
              </a:ext>
            </a:extLst>
          </p:cNvPr>
          <p:cNvSpPr>
            <a:spLocks noGrp="1"/>
          </p:cNvSpPr>
          <p:nvPr>
            <p:ph type="body" sz="quarter" idx="14"/>
          </p:nvPr>
        </p:nvSpPr>
        <p:spPr>
          <a:xfrm>
            <a:off x="328768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562D057E-84DA-844C-8F30-A88C629E1DFE}"/>
              </a:ext>
            </a:extLst>
          </p:cNvPr>
          <p:cNvSpPr>
            <a:spLocks noGrp="1"/>
          </p:cNvSpPr>
          <p:nvPr>
            <p:ph type="body" sz="quarter" idx="15"/>
          </p:nvPr>
        </p:nvSpPr>
        <p:spPr>
          <a:xfrm>
            <a:off x="616800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2" name="Text" descr="Text">
            <a:extLst>
              <a:ext uri="{FF2B5EF4-FFF2-40B4-BE49-F238E27FC236}">
                <a16:creationId xmlns:a16="http://schemas.microsoft.com/office/drawing/2014/main" id="{3FA6CE8B-790A-C44A-B1D0-DA5AC754A4F7}"/>
              </a:ext>
            </a:extLst>
          </p:cNvPr>
          <p:cNvSpPr>
            <a:spLocks noGrp="1"/>
          </p:cNvSpPr>
          <p:nvPr>
            <p:ph type="body" sz="quarter" idx="16"/>
          </p:nvPr>
        </p:nvSpPr>
        <p:spPr>
          <a:xfrm>
            <a:off x="904832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02633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CL 4 column colour panels">
    <p:spTree>
      <p:nvGrpSpPr>
        <p:cNvPr id="1" name=""/>
        <p:cNvGrpSpPr/>
        <p:nvPr/>
      </p:nvGrpSpPr>
      <p:grpSpPr>
        <a:xfrm>
          <a:off x="0" y="0"/>
          <a:ext cx="0" cy="0"/>
          <a:chOff x="0" y="0"/>
          <a:chExt cx="0" cy="0"/>
        </a:xfrm>
      </p:grpSpPr>
      <p:sp>
        <p:nvSpPr>
          <p:cNvPr id="7" name="Main Headline" descr="Headline">
            <a:extLst>
              <a:ext uri="{FF2B5EF4-FFF2-40B4-BE49-F238E27FC236}">
                <a16:creationId xmlns:a16="http://schemas.microsoft.com/office/drawing/2014/main" id="{5CB62203-BCF9-3241-9684-0F4402446FAF}"/>
              </a:ext>
            </a:extLst>
          </p:cNvPr>
          <p:cNvSpPr>
            <a:spLocks noGrp="1"/>
          </p:cNvSpPr>
          <p:nvPr>
            <p:ph type="body" sz="quarter" idx="13"/>
          </p:nvPr>
        </p:nvSpPr>
        <p:spPr>
          <a:xfrm>
            <a:off x="360000" y="922302"/>
            <a:ext cx="2610000" cy="5220000"/>
          </a:xfrm>
          <a:solidFill>
            <a:schemeClr val="bg2"/>
          </a:solidFill>
        </p:spPr>
        <p:txBody>
          <a:bodyPr lIns="180000" tIns="180000" rIns="180000" bIns="180000"/>
          <a:lstStyle>
            <a:lvl1pPr marL="11112" indent="0">
              <a:buNone/>
              <a:defRPr/>
            </a:lvl1pPr>
            <a:lvl2pPr>
              <a:buFontTx/>
              <a:buNone/>
              <a:defRPr/>
            </a:lvl2pPr>
          </a:lstStyle>
          <a:p>
            <a:pPr lvl="0"/>
            <a:r>
              <a:rPr lang="en-US" sz="3600">
                <a:latin typeface="Arial" panose="020B0604020202020204" pitchFamily="34" charset="0"/>
                <a:cs typeface="Arial" panose="020B0604020202020204" pitchFamily="34" charset="0"/>
              </a:rPr>
              <a:t>Edit Master text styles</a:t>
            </a:r>
          </a:p>
        </p:txBody>
      </p:sp>
      <p:sp>
        <p:nvSpPr>
          <p:cNvPr id="8" name="background">
            <a:extLst>
              <a:ext uri="{FF2B5EF4-FFF2-40B4-BE49-F238E27FC236}">
                <a16:creationId xmlns:a16="http://schemas.microsoft.com/office/drawing/2014/main" id="{E0051C4D-5840-9846-A6CC-052B1F915DE4}"/>
              </a:ext>
            </a:extLst>
          </p:cNvPr>
          <p:cNvSpPr>
            <a:spLocks noGrp="1"/>
          </p:cNvSpPr>
          <p:nvPr>
            <p:ph type="body" sz="quarter" idx="14" hasCustomPrompt="1"/>
          </p:nvPr>
        </p:nvSpPr>
        <p:spPr>
          <a:xfrm>
            <a:off x="3286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1</a:t>
            </a:r>
          </a:p>
        </p:txBody>
      </p:sp>
      <p:pic>
        <p:nvPicPr>
          <p:cNvPr id="19" name="Picture" descr="Image">
            <a:extLst>
              <a:ext uri="{FF2B5EF4-FFF2-40B4-BE49-F238E27FC236}">
                <a16:creationId xmlns:a16="http://schemas.microsoft.com/office/drawing/2014/main" id="{7D295661-D9DD-8D43-9041-6814DE8FF69D}"/>
              </a:ext>
            </a:extLst>
          </p:cNvPr>
          <p:cNvPicPr>
            <a:picLocks noChangeAspect="1"/>
          </p:cNvPicPr>
          <p:nvPr userDrawn="1"/>
        </p:nvPicPr>
        <p:blipFill>
          <a:blip r:embed="rId2"/>
          <a:stretch>
            <a:fillRect/>
          </a:stretch>
        </p:blipFill>
        <p:spPr>
          <a:xfrm>
            <a:off x="3905624" y="1290917"/>
            <a:ext cx="1328200" cy="1557617"/>
          </a:xfrm>
          <a:prstGeom prst="rect">
            <a:avLst/>
          </a:prstGeom>
        </p:spPr>
      </p:pic>
      <p:sp>
        <p:nvSpPr>
          <p:cNvPr id="13" name="Text" descr="Text">
            <a:extLst>
              <a:ext uri="{FF2B5EF4-FFF2-40B4-BE49-F238E27FC236}">
                <a16:creationId xmlns:a16="http://schemas.microsoft.com/office/drawing/2014/main" id="{73CED3B5-33C7-894B-9D58-FC396998F4D3}"/>
              </a:ext>
            </a:extLst>
          </p:cNvPr>
          <p:cNvSpPr>
            <a:spLocks noGrp="1"/>
          </p:cNvSpPr>
          <p:nvPr>
            <p:ph type="body" sz="quarter" idx="18"/>
          </p:nvPr>
        </p:nvSpPr>
        <p:spPr>
          <a:xfrm>
            <a:off x="3503712"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9" name="background">
            <a:extLst>
              <a:ext uri="{FF2B5EF4-FFF2-40B4-BE49-F238E27FC236}">
                <a16:creationId xmlns:a16="http://schemas.microsoft.com/office/drawing/2014/main" id="{E69AB749-3152-6149-94E2-048594181730}"/>
              </a:ext>
            </a:extLst>
          </p:cNvPr>
          <p:cNvSpPr>
            <a:spLocks noGrp="1"/>
          </p:cNvSpPr>
          <p:nvPr>
            <p:ph type="body" sz="quarter" idx="15" hasCustomPrompt="1"/>
          </p:nvPr>
        </p:nvSpPr>
        <p:spPr>
          <a:xfrm>
            <a:off x="6238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2</a:t>
            </a:r>
          </a:p>
        </p:txBody>
      </p:sp>
      <p:pic>
        <p:nvPicPr>
          <p:cNvPr id="21" name="Picture" descr="Image">
            <a:extLst>
              <a:ext uri="{FF2B5EF4-FFF2-40B4-BE49-F238E27FC236}">
                <a16:creationId xmlns:a16="http://schemas.microsoft.com/office/drawing/2014/main" id="{34669171-BF23-B54C-8D3F-B1C89E122C36}"/>
              </a:ext>
            </a:extLst>
          </p:cNvPr>
          <p:cNvPicPr>
            <a:picLocks noChangeAspect="1"/>
          </p:cNvPicPr>
          <p:nvPr userDrawn="1"/>
        </p:nvPicPr>
        <p:blipFill>
          <a:blip r:embed="rId2"/>
          <a:stretch>
            <a:fillRect/>
          </a:stretch>
        </p:blipFill>
        <p:spPr>
          <a:xfrm>
            <a:off x="6960096" y="1292400"/>
            <a:ext cx="1328200" cy="1557617"/>
          </a:xfrm>
          <a:prstGeom prst="rect">
            <a:avLst/>
          </a:prstGeom>
        </p:spPr>
      </p:pic>
      <p:sp>
        <p:nvSpPr>
          <p:cNvPr id="14" name="Text" descr="Text">
            <a:extLst>
              <a:ext uri="{FF2B5EF4-FFF2-40B4-BE49-F238E27FC236}">
                <a16:creationId xmlns:a16="http://schemas.microsoft.com/office/drawing/2014/main" id="{87F3A240-3369-0145-B540-5A60FA0848EA}"/>
              </a:ext>
            </a:extLst>
          </p:cNvPr>
          <p:cNvSpPr>
            <a:spLocks noGrp="1"/>
          </p:cNvSpPr>
          <p:nvPr>
            <p:ph type="body" sz="quarter" idx="19"/>
          </p:nvPr>
        </p:nvSpPr>
        <p:spPr>
          <a:xfrm>
            <a:off x="6456040"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10" name="background">
            <a:extLst>
              <a:ext uri="{FF2B5EF4-FFF2-40B4-BE49-F238E27FC236}">
                <a16:creationId xmlns:a16="http://schemas.microsoft.com/office/drawing/2014/main" id="{F708712F-D0E9-B94A-A9B7-F258F0F10A73}"/>
              </a:ext>
            </a:extLst>
          </p:cNvPr>
          <p:cNvSpPr>
            <a:spLocks noGrp="1"/>
          </p:cNvSpPr>
          <p:nvPr>
            <p:ph type="body" sz="quarter" idx="16" hasCustomPrompt="1"/>
          </p:nvPr>
        </p:nvSpPr>
        <p:spPr>
          <a:xfrm>
            <a:off x="9190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3</a:t>
            </a:r>
          </a:p>
        </p:txBody>
      </p:sp>
      <p:pic>
        <p:nvPicPr>
          <p:cNvPr id="22" name="Picture" descr="Image">
            <a:extLst>
              <a:ext uri="{FF2B5EF4-FFF2-40B4-BE49-F238E27FC236}">
                <a16:creationId xmlns:a16="http://schemas.microsoft.com/office/drawing/2014/main" id="{8073F21E-F4EF-B246-B7E8-4FA799EC37BA}"/>
              </a:ext>
            </a:extLst>
          </p:cNvPr>
          <p:cNvPicPr>
            <a:picLocks noChangeAspect="1"/>
          </p:cNvPicPr>
          <p:nvPr userDrawn="1"/>
        </p:nvPicPr>
        <p:blipFill>
          <a:blip r:embed="rId2"/>
          <a:stretch>
            <a:fillRect/>
          </a:stretch>
        </p:blipFill>
        <p:spPr>
          <a:xfrm>
            <a:off x="9840416" y="1290917"/>
            <a:ext cx="1328200" cy="1557617"/>
          </a:xfrm>
          <a:prstGeom prst="rect">
            <a:avLst/>
          </a:prstGeom>
        </p:spPr>
      </p:pic>
      <p:sp>
        <p:nvSpPr>
          <p:cNvPr id="16" name="Text" descr="Text">
            <a:extLst>
              <a:ext uri="{FF2B5EF4-FFF2-40B4-BE49-F238E27FC236}">
                <a16:creationId xmlns:a16="http://schemas.microsoft.com/office/drawing/2014/main" id="{5387EEB0-9F43-E241-9EDB-010FB36582B4}"/>
              </a:ext>
            </a:extLst>
          </p:cNvPr>
          <p:cNvSpPr>
            <a:spLocks noGrp="1"/>
          </p:cNvSpPr>
          <p:nvPr>
            <p:ph type="body" sz="quarter" idx="21"/>
          </p:nvPr>
        </p:nvSpPr>
        <p:spPr>
          <a:xfrm>
            <a:off x="9408368" y="306896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26373E51-46F8-B446-A241-A5395388A9EB}"/>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B8BCFD4B-BF38-E841-868E-C9F3BBC7265C}"/>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DB688DCC-68B7-D349-B50E-BEE3CC1D87CA}"/>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996836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CL two column Imag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5400000" cy="2325802"/>
          </a:xfrm>
        </p:spPr>
        <p:txBody>
          <a:bodyPr/>
          <a:lstStyle>
            <a:lvl1pPr>
              <a:defRPr sz="3600" b="0"/>
            </a:lvl1pPr>
          </a:lstStyle>
          <a:p>
            <a:pPr lvl="0"/>
            <a:r>
              <a:rPr lang="en-GB" dirty="0"/>
              <a:t>Heading</a:t>
            </a:r>
          </a:p>
        </p:txBody>
      </p:sp>
      <p:sp>
        <p:nvSpPr>
          <p:cNvPr id="11" name="Text" descr="Text">
            <a:extLst>
              <a:ext uri="{FF2B5EF4-FFF2-40B4-BE49-F238E27FC236}">
                <a16:creationId xmlns:a16="http://schemas.microsoft.com/office/drawing/2014/main" id="{96CC15FA-5D3D-604E-8882-80A2838906CB}"/>
              </a:ext>
            </a:extLst>
          </p:cNvPr>
          <p:cNvSpPr>
            <a:spLocks noGrp="1"/>
          </p:cNvSpPr>
          <p:nvPr>
            <p:ph type="body" sz="quarter" idx="13"/>
          </p:nvPr>
        </p:nvSpPr>
        <p:spPr>
          <a:xfrm>
            <a:off x="360000" y="3618500"/>
            <a:ext cx="5399088" cy="2617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a:lvl1pPr>
          </a:lstStyle>
          <a:p>
            <a:pPr lvl="0"/>
            <a:r>
              <a:rPr lang="en-US"/>
              <a:t>Edit Master text styles</a:t>
            </a:r>
          </a:p>
        </p:txBody>
      </p:sp>
      <p:sp>
        <p:nvSpPr>
          <p:cNvPr id="7" name="Picture" descr="Image">
            <a:extLst>
              <a:ext uri="{FF2B5EF4-FFF2-40B4-BE49-F238E27FC236}">
                <a16:creationId xmlns:a16="http://schemas.microsoft.com/office/drawing/2014/main" id="{C443FA27-F0DB-1840-998D-206100BED38F}"/>
              </a:ext>
            </a:extLst>
          </p:cNvPr>
          <p:cNvSpPr>
            <a:spLocks noGrp="1"/>
          </p:cNvSpPr>
          <p:nvPr>
            <p:ph type="pic" sz="quarter" idx="18" hasCustomPrompt="1"/>
          </p:nvPr>
        </p:nvSpPr>
        <p:spPr>
          <a:xfrm>
            <a:off x="5940000" y="900000"/>
            <a:ext cx="5400000" cy="5344683"/>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742215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CL three column image">
    <p:spTree>
      <p:nvGrpSpPr>
        <p:cNvPr id="1" name=""/>
        <p:cNvGrpSpPr/>
        <p:nvPr/>
      </p:nvGrpSpPr>
      <p:grpSpPr>
        <a:xfrm>
          <a:off x="0" y="0"/>
          <a:ext cx="0" cy="0"/>
          <a:chOff x="0" y="0"/>
          <a:chExt cx="0" cy="0"/>
        </a:xfrm>
      </p:grpSpPr>
      <p:sp>
        <p:nvSpPr>
          <p:cNvPr id="12" name="Picture" descr="Image">
            <a:extLst>
              <a:ext uri="{FF2B5EF4-FFF2-40B4-BE49-F238E27FC236}">
                <a16:creationId xmlns:a16="http://schemas.microsoft.com/office/drawing/2014/main" id="{935F83AB-29A1-EF49-B6EC-5214A87545D5}"/>
              </a:ext>
            </a:extLst>
          </p:cNvPr>
          <p:cNvSpPr>
            <a:spLocks noGrp="1"/>
          </p:cNvSpPr>
          <p:nvPr>
            <p:ph type="pic" sz="quarter" idx="16" hasCustomPrompt="1"/>
          </p:nvPr>
        </p:nvSpPr>
        <p:spPr>
          <a:xfrm>
            <a:off x="3600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4017600"/>
            <a:ext cx="3420000" cy="2304000"/>
          </a:xfrm>
        </p:spPr>
        <p:txBody>
          <a:bodyPr/>
          <a:lstStyle>
            <a:lvl1pPr marL="180975" indent="-169863">
              <a:tabLst/>
              <a:defRPr sz="1800"/>
            </a:lvl1pPr>
          </a:lstStyle>
          <a:p>
            <a:pPr lvl="0"/>
            <a:r>
              <a:rPr lang="en-US"/>
              <a:t>Edit Master text styles</a:t>
            </a:r>
          </a:p>
        </p:txBody>
      </p:sp>
      <p:sp>
        <p:nvSpPr>
          <p:cNvPr id="13" name="Picture" descr="Image">
            <a:extLst>
              <a:ext uri="{FF2B5EF4-FFF2-40B4-BE49-F238E27FC236}">
                <a16:creationId xmlns:a16="http://schemas.microsoft.com/office/drawing/2014/main" id="{E95E3DE4-2C02-DF4D-871A-130A912A3EB7}"/>
              </a:ext>
            </a:extLst>
          </p:cNvPr>
          <p:cNvSpPr>
            <a:spLocks noGrp="1"/>
          </p:cNvSpPr>
          <p:nvPr>
            <p:ph type="pic" sz="quarter" idx="17" hasCustomPrompt="1"/>
          </p:nvPr>
        </p:nvSpPr>
        <p:spPr>
          <a:xfrm>
            <a:off x="42958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4017600"/>
            <a:ext cx="3420000" cy="2304000"/>
          </a:xfrm>
        </p:spPr>
        <p:txBody>
          <a:bodyPr/>
          <a:lstStyle>
            <a:lvl1pPr marL="180975" indent="-169863">
              <a:tabLst/>
              <a:defRPr sz="1800"/>
            </a:lvl1pPr>
          </a:lstStyle>
          <a:p>
            <a:pPr lvl="0"/>
            <a:r>
              <a:rPr lang="en-US"/>
              <a:t>Edit Master text styles</a:t>
            </a:r>
          </a:p>
        </p:txBody>
      </p:sp>
      <p:sp>
        <p:nvSpPr>
          <p:cNvPr id="15" name="Picture" descr="Image">
            <a:extLst>
              <a:ext uri="{FF2B5EF4-FFF2-40B4-BE49-F238E27FC236}">
                <a16:creationId xmlns:a16="http://schemas.microsoft.com/office/drawing/2014/main" id="{08A0AD7D-724B-E44B-89BE-D93B46E6BC83}"/>
              </a:ext>
            </a:extLst>
          </p:cNvPr>
          <p:cNvSpPr>
            <a:spLocks noGrp="1"/>
          </p:cNvSpPr>
          <p:nvPr>
            <p:ph type="pic" sz="quarter" idx="18" hasCustomPrompt="1"/>
          </p:nvPr>
        </p:nvSpPr>
        <p:spPr>
          <a:xfrm>
            <a:off x="825624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218" y="4017600"/>
            <a:ext cx="3420000" cy="2304000"/>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490858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CL Tabl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1" name="Table" descr="Text / Table">
            <a:extLst>
              <a:ext uri="{FF2B5EF4-FFF2-40B4-BE49-F238E27FC236}">
                <a16:creationId xmlns:a16="http://schemas.microsoft.com/office/drawing/2014/main" id="{4DEFD8C9-6C2B-9C49-9F6F-5A35A2B747AF}"/>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8" name="Text">
            <a:extLst>
              <a:ext uri="{FF2B5EF4-FFF2-40B4-BE49-F238E27FC236}">
                <a16:creationId xmlns:a16="http://schemas.microsoft.com/office/drawing/2014/main" id="{D31E44D0-02C4-914B-B5F4-F5B0F5862CBB}"/>
              </a:ext>
            </a:extLst>
          </p:cNvPr>
          <p:cNvSpPr>
            <a:spLocks noGrp="1"/>
          </p:cNvSpPr>
          <p:nvPr>
            <p:ph type="body" sz="quarter" idx="15"/>
          </p:nvPr>
        </p:nvSpPr>
        <p:spPr>
          <a:xfrm>
            <a:off x="9366454" y="2414430"/>
            <a:ext cx="2557322" cy="2623913"/>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869063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CL Table 2">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able" descr="Text / Table">
            <a:extLst>
              <a:ext uri="{FF2B5EF4-FFF2-40B4-BE49-F238E27FC236}">
                <a16:creationId xmlns:a16="http://schemas.microsoft.com/office/drawing/2014/main" id="{01422A73-1E05-8B44-93EA-70AD3FCEEC9E}"/>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9" name="Text">
            <a:extLst>
              <a:ext uri="{FF2B5EF4-FFF2-40B4-BE49-F238E27FC236}">
                <a16:creationId xmlns:a16="http://schemas.microsoft.com/office/drawing/2014/main" id="{AD015BAE-CDFB-0848-8398-8E01CAEBAAEC}"/>
              </a:ext>
            </a:extLst>
          </p:cNvPr>
          <p:cNvSpPr>
            <a:spLocks noGrp="1"/>
          </p:cNvSpPr>
          <p:nvPr>
            <p:ph type="body" sz="quarter" idx="13"/>
          </p:nvPr>
        </p:nvSpPr>
        <p:spPr>
          <a:xfrm>
            <a:off x="360000" y="3451091"/>
            <a:ext cx="2610000" cy="2894291"/>
          </a:xfrm>
          <a:noFill/>
        </p:spPr>
        <p:txBody>
          <a:bodyPr lIns="0" tIns="0" rIns="0" bIns="0"/>
          <a:lstStyle>
            <a:lvl1pPr>
              <a:defRPr sz="1800"/>
            </a:lvl1pPr>
            <a:lvl2pPr>
              <a:buFontTx/>
              <a:buNone/>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4224706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CL Contact 2 column ">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GB" dirty="0"/>
              <a:t>Useful links &amp; contact details</a:t>
            </a:r>
            <a:endParaRPr lang="en-US" dirty="0"/>
          </a:p>
        </p:txBody>
      </p:sp>
      <p:sp>
        <p:nvSpPr>
          <p:cNvPr id="21" name="Text" descr="Text">
            <a:extLst>
              <a:ext uri="{FF2B5EF4-FFF2-40B4-BE49-F238E27FC236}">
                <a16:creationId xmlns:a16="http://schemas.microsoft.com/office/drawing/2014/main" id="{82579D70-1A08-DC42-8CE8-ACA8360A7F42}"/>
              </a:ext>
            </a:extLst>
          </p:cNvPr>
          <p:cNvSpPr>
            <a:spLocks noGrp="1"/>
          </p:cNvSpPr>
          <p:nvPr>
            <p:ph type="body" sz="quarter" idx="13"/>
          </p:nvPr>
        </p:nvSpPr>
        <p:spPr>
          <a:xfrm>
            <a:off x="360000" y="2412000"/>
            <a:ext cx="5399088" cy="3600000"/>
          </a:xfrm>
        </p:spPr>
        <p:txBody>
          <a:bodyPr/>
          <a:lstStyle>
            <a:lvl1pPr marL="180975" indent="-169863">
              <a:tabLst/>
              <a:defRPr sz="2400">
                <a:latin typeface="+mn-lt"/>
              </a:defRPr>
            </a:lvl1pPr>
          </a:lstStyle>
          <a:p>
            <a:pPr lvl="0"/>
            <a:r>
              <a:rPr lang="en-US"/>
              <a:t>Edit Master text styles</a:t>
            </a:r>
          </a:p>
        </p:txBody>
      </p:sp>
      <p:sp>
        <p:nvSpPr>
          <p:cNvPr id="22" name="Text" descr="Text">
            <a:extLst>
              <a:ext uri="{FF2B5EF4-FFF2-40B4-BE49-F238E27FC236}">
                <a16:creationId xmlns:a16="http://schemas.microsoft.com/office/drawing/2014/main" id="{82B359B7-CB0C-544C-88EE-891FC732EECE}"/>
              </a:ext>
            </a:extLst>
          </p:cNvPr>
          <p:cNvSpPr>
            <a:spLocks noGrp="1"/>
          </p:cNvSpPr>
          <p:nvPr>
            <p:ph type="body" sz="quarter" idx="14"/>
          </p:nvPr>
        </p:nvSpPr>
        <p:spPr>
          <a:xfrm>
            <a:off x="5940000" y="2412000"/>
            <a:ext cx="5399088" cy="3600000"/>
          </a:xfrm>
        </p:spPr>
        <p:txBody>
          <a:bodyPr/>
          <a:lstStyle>
            <a:lvl1pPr marL="180975" indent="-169863">
              <a:tabLst/>
              <a:defRPr sz="2400">
                <a:latin typeface="+mn-lt"/>
              </a:defRPr>
            </a:lvl1pPr>
          </a:lstStyle>
          <a:p>
            <a:pPr lvl="0"/>
            <a:r>
              <a:rPr lang="en-US" sz="2400">
                <a:latin typeface="Arial" panose="020B0604020202020204" pitchFamily="34" charset="0"/>
                <a:cs typeface="Arial" panose="020B0604020202020204" pitchFamily="34" charset="0"/>
              </a:rPr>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2133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CL Title slide 3">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7E0FC6D2-4499-5C4C-8C93-C7590708B796}"/>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11" name="Picture" descr="Image">
            <a:extLst>
              <a:ext uri="{FF2B5EF4-FFF2-40B4-BE49-F238E27FC236}">
                <a16:creationId xmlns:a16="http://schemas.microsoft.com/office/drawing/2014/main" id="{D7C34FC0-F8B1-D041-9578-733D7F3C687D}"/>
              </a:ext>
            </a:extLst>
          </p:cNvPr>
          <p:cNvSpPr>
            <a:spLocks noGrp="1"/>
          </p:cNvSpPr>
          <p:nvPr>
            <p:ph type="pic" sz="quarter" idx="12"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0" name="Main Headline" descr="Headline">
            <a:extLst>
              <a:ext uri="{FF2B5EF4-FFF2-40B4-BE49-F238E27FC236}">
                <a16:creationId xmlns:a16="http://schemas.microsoft.com/office/drawing/2014/main" id="{5F848594-69CD-DA4E-BB25-23F671A7C1BC}"/>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
        <p:nvSpPr>
          <p:cNvPr id="5" name="Sub Heading" descr="Sub heading">
            <a:extLst>
              <a:ext uri="{FF2B5EF4-FFF2-40B4-BE49-F238E27FC236}">
                <a16:creationId xmlns:a16="http://schemas.microsoft.com/office/drawing/2014/main" id="{D5AB2EC5-97D3-8D44-BB0B-9125E87D1F9D}"/>
              </a:ext>
            </a:extLst>
          </p:cNvPr>
          <p:cNvSpPr>
            <a:spLocks noGrp="1"/>
          </p:cNvSpPr>
          <p:nvPr>
            <p:ph type="body" sz="quarter" idx="11"/>
          </p:nvPr>
        </p:nvSpPr>
        <p:spPr>
          <a:xfrm>
            <a:off x="359999" y="3239999"/>
            <a:ext cx="6840000" cy="65177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600" baseline="0">
                <a:solidFill>
                  <a:schemeClr val="tx1"/>
                </a:solidFill>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52369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CL Title slide 2 - single line headline">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FD8CE85-9178-344E-BC9E-19B545ECA60C}"/>
              </a:ext>
            </a:extLst>
          </p:cNvPr>
          <p:cNvSpPr/>
          <p:nvPr userDrawn="1"/>
        </p:nvSpPr>
        <p:spPr>
          <a:xfrm>
            <a:off x="0" y="-1"/>
            <a:ext cx="12192000" cy="25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10" name="Main Headline" descr="Headline">
            <a:extLst>
              <a:ext uri="{FF2B5EF4-FFF2-40B4-BE49-F238E27FC236}">
                <a16:creationId xmlns:a16="http://schemas.microsoft.com/office/drawing/2014/main" id="{14916FEE-2CA1-274A-AB9A-27AE550ED61F}"/>
              </a:ext>
            </a:extLst>
          </p:cNvPr>
          <p:cNvSpPr>
            <a:spLocks noGrp="1" noChangeArrowheads="1"/>
          </p:cNvSpPr>
          <p:nvPr>
            <p:ph type="title" hasCustomPrompt="1"/>
          </p:nvPr>
        </p:nvSpPr>
        <p:spPr bwMode="auto">
          <a:xfrm>
            <a:off x="360000" y="1620000"/>
            <a:ext cx="10800690" cy="81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1" name="Picture " descr="Image">
            <a:extLst>
              <a:ext uri="{FF2B5EF4-FFF2-40B4-BE49-F238E27FC236}">
                <a16:creationId xmlns:a16="http://schemas.microsoft.com/office/drawing/2014/main" id="{7AAB61C2-2ECC-1549-9211-9297F9B818DB}"/>
              </a:ext>
            </a:extLst>
          </p:cNvPr>
          <p:cNvSpPr>
            <a:spLocks noGrp="1"/>
          </p:cNvSpPr>
          <p:nvPr>
            <p:ph type="pic" sz="quarter" idx="12" hasCustomPrompt="1"/>
          </p:nvPr>
        </p:nvSpPr>
        <p:spPr>
          <a:xfrm>
            <a:off x="0" y="2505456"/>
            <a:ext cx="12192000" cy="4352544"/>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Tree>
    <p:extLst>
      <p:ext uri="{BB962C8B-B14F-4D97-AF65-F5344CB8AC3E}">
        <p14:creationId xmlns:p14="http://schemas.microsoft.com/office/powerpoint/2010/main" val="323269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CL Title - Double line - no image">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271759B8-0ABB-3643-884B-0A918443C549}"/>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a:off x="0" y="1440000"/>
            <a:ext cx="12192000" cy="167926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in Headline" descr="Headline">
            <a:extLst>
              <a:ext uri="{FF2B5EF4-FFF2-40B4-BE49-F238E27FC236}">
                <a16:creationId xmlns:a16="http://schemas.microsoft.com/office/drawing/2014/main" id="{0AFC6B55-24BD-7545-82A9-DD37164DF15B}"/>
              </a:ext>
            </a:extLst>
          </p:cNvPr>
          <p:cNvSpPr>
            <a:spLocks noGrp="1" noChangeArrowheads="1"/>
          </p:cNvSpPr>
          <p:nvPr>
            <p:ph type="title" hasCustomPrompt="1"/>
          </p:nvPr>
        </p:nvSpPr>
        <p:spPr bwMode="auto">
          <a:xfrm>
            <a:off x="360000" y="1620000"/>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342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132625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CL Title  - Double line - half imag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59606069-DCB2-E341-97E0-98600856E2E5}"/>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12" name="Picture" descr="Image">
            <a:extLst>
              <a:ext uri="{FF2B5EF4-FFF2-40B4-BE49-F238E27FC236}">
                <a16:creationId xmlns:a16="http://schemas.microsoft.com/office/drawing/2014/main" id="{A724F846-9E16-0743-9A5C-ED2946248F5A}"/>
              </a:ext>
            </a:extLst>
          </p:cNvPr>
          <p:cNvSpPr>
            <a:spLocks noGrp="1"/>
          </p:cNvSpPr>
          <p:nvPr>
            <p:ph type="pic" sz="quarter" idx="12" hasCustomPrompt="1"/>
          </p:nvPr>
        </p:nvSpPr>
        <p:spPr>
          <a:xfrm>
            <a:off x="0" y="1436914"/>
            <a:ext cx="12192000" cy="1682804"/>
          </a:xfrm>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flipV="1">
            <a:off x="0" y="3122579"/>
            <a:ext cx="12192000" cy="373542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in Headline" descr="Headline">
            <a:extLst>
              <a:ext uri="{FF2B5EF4-FFF2-40B4-BE49-F238E27FC236}">
                <a16:creationId xmlns:a16="http://schemas.microsoft.com/office/drawing/2014/main" id="{F393605F-7BBC-284E-8DAE-0B5B84113824}"/>
              </a:ext>
            </a:extLst>
          </p:cNvPr>
          <p:cNvSpPr>
            <a:spLocks noGrp="1" noChangeArrowheads="1"/>
          </p:cNvSpPr>
          <p:nvPr>
            <p:ph type="title" hasCustomPrompt="1"/>
          </p:nvPr>
        </p:nvSpPr>
        <p:spPr bwMode="auto">
          <a:xfrm>
            <a:off x="360000" y="347047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495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384227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 section start 1">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FFFFFF"/>
          </a:solidFill>
        </p:spPr>
        <p:txBody>
          <a:bodyPr lIns="360000" tIns="180000"/>
          <a:lstStyle>
            <a:lvl1pPr>
              <a:defRPr baseline="0">
                <a:solidFill>
                  <a:srgbClr val="000000"/>
                </a:solidFill>
              </a:defRPr>
            </a:lvl1pPr>
          </a:lstStyle>
          <a:p>
            <a:r>
              <a:rPr lang="en-US" dirty="0"/>
              <a:t>Main headline, Arial 44pt bold</a:t>
            </a:r>
          </a:p>
        </p:txBody>
      </p:sp>
      <p:sp>
        <p:nvSpPr>
          <p:cNvPr id="11" name="Sub Heading" descr="Sub heading">
            <a:extLst>
              <a:ext uri="{FF2B5EF4-FFF2-40B4-BE49-F238E27FC236}">
                <a16:creationId xmlns:a16="http://schemas.microsoft.com/office/drawing/2014/main" id="{169F44E5-11A5-074E-ADAE-05ACB4110AED}"/>
              </a:ext>
            </a:extLst>
          </p:cNvPr>
          <p:cNvSpPr>
            <a:spLocks noGrp="1"/>
          </p:cNvSpPr>
          <p:nvPr>
            <p:ph type="body" sz="quarter" idx="15" hasCustomPrompt="1"/>
          </p:nvPr>
        </p:nvSpPr>
        <p:spPr>
          <a:xfrm>
            <a:off x="359228" y="2308225"/>
            <a:ext cx="8719457" cy="1447800"/>
          </a:xfrm>
        </p:spPr>
        <p:txBody>
          <a:bodyPr/>
          <a:lstStyle>
            <a:lvl1pPr marL="11112" indent="0">
              <a:buNone/>
              <a:defRPr>
                <a:solidFill>
                  <a:srgbClr val="000000"/>
                </a:solidFill>
              </a:defRPr>
            </a:lvl1pPr>
          </a:lstStyle>
          <a:p>
            <a:pPr lvl="0"/>
            <a:r>
              <a:rPr lang="en-GB" dirty="0"/>
              <a:t>Large text size, Arial 36 point</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225425" indent="-215900">
              <a:buFont typeface="Arial" panose="020B0604020202020204" pitchFamily="34" charset="0"/>
              <a:buChar char="•"/>
              <a:tabLst/>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baseline="0"/>
            </a:lvl1pPr>
          </a:lstStyle>
          <a:p>
            <a:pPr marL="285750" marR="0" lvl="0" indent="-285750" algn="l" defTabSz="914400" rtl="0" eaLnBrk="1" fontAlgn="base" latinLnBrk="0" hangingPunct="1">
              <a:lnSpc>
                <a:spcPct val="90000"/>
              </a:lnSpc>
              <a:spcBef>
                <a:spcPts val="1000"/>
              </a:spcBef>
              <a:spcAft>
                <a:spcPct val="0"/>
              </a:spcAft>
              <a:buClrTx/>
              <a:buSzTx/>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14499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 section start 2">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000000"/>
          </a:solidFill>
        </p:spPr>
        <p:txBody>
          <a:bodyPr lIns="360000" tIns="180000"/>
          <a:lstStyle>
            <a:lvl1pPr>
              <a:defRPr baseline="0">
                <a:solidFill>
                  <a:schemeClr val="bg1"/>
                </a:solidFill>
              </a:defRPr>
            </a:lvl1pPr>
          </a:lstStyle>
          <a:p>
            <a:r>
              <a:rPr lang="en-US" dirty="0"/>
              <a:t>Main headline, Arial 44pt bold</a:t>
            </a:r>
          </a:p>
        </p:txBody>
      </p:sp>
      <p:sp>
        <p:nvSpPr>
          <p:cNvPr id="4" name="Sub Heading">
            <a:extLst>
              <a:ext uri="{FF2B5EF4-FFF2-40B4-BE49-F238E27FC236}">
                <a16:creationId xmlns:a16="http://schemas.microsoft.com/office/drawing/2014/main" id="{7EFF5C86-B7E9-E24F-A032-A4DF63C9C46C}"/>
              </a:ext>
            </a:extLst>
          </p:cNvPr>
          <p:cNvSpPr>
            <a:spLocks noGrp="1"/>
          </p:cNvSpPr>
          <p:nvPr>
            <p:ph type="body" sz="quarter" idx="15"/>
          </p:nvPr>
        </p:nvSpPr>
        <p:spPr>
          <a:xfrm>
            <a:off x="359228" y="2308225"/>
            <a:ext cx="8719457" cy="1447800"/>
          </a:xfrm>
        </p:spPr>
        <p:txBody>
          <a:bodyPr/>
          <a:lstStyle>
            <a:lvl1pPr marL="11112" indent="0">
              <a:buNone/>
              <a:defRPr>
                <a:solidFill>
                  <a:srgbClr val="FFFFFF"/>
                </a:solidFill>
              </a:defRPr>
            </a:lvl1pPr>
          </a:lstStyle>
          <a:p>
            <a:pPr lvl="0"/>
            <a:r>
              <a:rPr lang="en-US"/>
              <a:t>Edit Master text styles</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11112" indent="0">
              <a:buNone/>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baseline="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14197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 section start 2">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9ECF375-EFC6-8846-9FEE-E3BEC7506D85}"/>
              </a:ext>
            </a:extLst>
          </p:cNvPr>
          <p:cNvSpPr>
            <a:spLocks noGrp="1"/>
          </p:cNvSpPr>
          <p:nvPr>
            <p:ph type="pic" sz="quarter" idx="12" hasCustomPrompt="1"/>
          </p:nvPr>
        </p:nvSpPr>
        <p:spPr>
          <a:xfrm>
            <a:off x="356616" y="900000"/>
            <a:ext cx="7534656" cy="5448518"/>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440000"/>
            <a:ext cx="6480000" cy="2880000"/>
          </a:xfrm>
          <a:solidFill>
            <a:schemeClr val="bg1"/>
          </a:solidFill>
        </p:spPr>
        <p:txBody>
          <a:bodyPr lIns="360000" tIns="180000"/>
          <a:lstStyle>
            <a:lvl1pPr>
              <a:defRPr baseline="0">
                <a:solidFill>
                  <a:srgbClr val="000000"/>
                </a:solidFill>
              </a:defRPr>
            </a:lvl1pPr>
          </a:lstStyle>
          <a:p>
            <a:r>
              <a:rPr lang="en-US" dirty="0"/>
              <a:t>Main headline, </a:t>
            </a:r>
            <a:br>
              <a:rPr lang="en-US" dirty="0"/>
            </a:br>
            <a:r>
              <a:rPr lang="en-US" dirty="0"/>
              <a:t>Arial 44pt bold</a:t>
            </a:r>
          </a:p>
        </p:txBody>
      </p:sp>
      <p:sp>
        <p:nvSpPr>
          <p:cNvPr id="8" name="Picture " descr="Image">
            <a:extLst>
              <a:ext uri="{FF2B5EF4-FFF2-40B4-BE49-F238E27FC236}">
                <a16:creationId xmlns:a16="http://schemas.microsoft.com/office/drawing/2014/main" id="{9390C092-D95C-EF41-9B4C-B77F203C0B07}"/>
              </a:ext>
            </a:extLst>
          </p:cNvPr>
          <p:cNvSpPr>
            <a:spLocks noGrp="1"/>
          </p:cNvSpPr>
          <p:nvPr>
            <p:ph type="pic" sz="quarter" idx="16" hasCustomPrompt="1"/>
          </p:nvPr>
        </p:nvSpPr>
        <p:spPr>
          <a:xfrm>
            <a:off x="8266715" y="900000"/>
            <a:ext cx="3536848" cy="2906486"/>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9" name="Text" descr="Text">
            <a:extLst>
              <a:ext uri="{FF2B5EF4-FFF2-40B4-BE49-F238E27FC236}">
                <a16:creationId xmlns:a16="http://schemas.microsoft.com/office/drawing/2014/main" id="{B97104E0-DC3E-EB49-A0B8-75D9C6ED8EDC}"/>
              </a:ext>
            </a:extLst>
          </p:cNvPr>
          <p:cNvSpPr>
            <a:spLocks noGrp="1"/>
          </p:cNvSpPr>
          <p:nvPr>
            <p:ph type="body" sz="quarter" idx="15"/>
          </p:nvPr>
        </p:nvSpPr>
        <p:spPr>
          <a:xfrm>
            <a:off x="8262900" y="4164600"/>
            <a:ext cx="3542400" cy="22870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42714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7986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UCL branding brackground">
            <a:extLst>
              <a:ext uri="{FF2B5EF4-FFF2-40B4-BE49-F238E27FC236}">
                <a16:creationId xmlns:a16="http://schemas.microsoft.com/office/drawing/2014/main" id="{66A102D5-ABE3-9744-AE9F-9AF93B04BE78}"/>
              </a:ext>
              <a:ext uri="{C183D7F6-B498-43B3-948B-1728B52AA6E4}">
                <adec:decorative xmlns:adec="http://schemas.microsoft.com/office/drawing/2017/decorative" val="1"/>
              </a:ext>
            </a:extLst>
          </p:cNvPr>
          <p:cNvSpPr/>
          <p:nvPr/>
        </p:nvSpPr>
        <p:spPr>
          <a:xfrm>
            <a:off x="0" y="0"/>
            <a:ext cx="12192000" cy="6641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
        <p:nvSpPr>
          <p:cNvPr id="1026" name="Title Headline" descr="Headline">
            <a:extLst>
              <a:ext uri="{FF2B5EF4-FFF2-40B4-BE49-F238E27FC236}">
                <a16:creationId xmlns:a16="http://schemas.microsoft.com/office/drawing/2014/main" id="{1389B5D6-B2B6-B044-8F75-8C9E18FFF8EF}"/>
              </a:ext>
            </a:extLst>
          </p:cNvPr>
          <p:cNvSpPr>
            <a:spLocks noGrp="1" noChangeArrowheads="1"/>
          </p:cNvSpPr>
          <p:nvPr>
            <p:ph type="title"/>
          </p:nvPr>
        </p:nvSpPr>
        <p:spPr bwMode="auto">
          <a:xfrm>
            <a:off x="360000" y="89999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Main headline</a:t>
            </a:r>
            <a:r>
              <a:rPr lang="en-GB" altLang="en-US" dirty="0"/>
              <a:t>, Arial 44pt bold</a:t>
            </a:r>
            <a:endParaRPr lang="en-US" altLang="en-US" dirty="0"/>
          </a:p>
        </p:txBody>
      </p:sp>
      <p:sp>
        <p:nvSpPr>
          <p:cNvPr id="1027" name="Text" descr="Main text">
            <a:extLst>
              <a:ext uri="{FF2B5EF4-FFF2-40B4-BE49-F238E27FC236}">
                <a16:creationId xmlns:a16="http://schemas.microsoft.com/office/drawing/2014/main" id="{840A67E7-10FC-DE4B-8222-DBD366537BA8}"/>
              </a:ext>
            </a:extLst>
          </p:cNvPr>
          <p:cNvSpPr>
            <a:spLocks noGrp="1" noChangeArrowheads="1"/>
          </p:cNvSpPr>
          <p:nvPr>
            <p:ph type="body" idx="1"/>
          </p:nvPr>
        </p:nvSpPr>
        <p:spPr bwMode="auto">
          <a:xfrm>
            <a:off x="360000" y="2376000"/>
            <a:ext cx="1080069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4"/>
            <a:endParaRPr lang="en-US" dirty="0"/>
          </a:p>
        </p:txBody>
      </p:sp>
      <p:sp>
        <p:nvSpPr>
          <p:cNvPr id="4" name="Date " descr="Date">
            <a:extLst>
              <a:ext uri="{FF2B5EF4-FFF2-40B4-BE49-F238E27FC236}">
                <a16:creationId xmlns:a16="http://schemas.microsoft.com/office/drawing/2014/main" id="{BC7573E6-5C96-F54E-8C6A-D81E27BE4948}"/>
              </a:ext>
            </a:extLst>
          </p:cNvPr>
          <p:cNvSpPr>
            <a:spLocks noGrp="1"/>
          </p:cNvSpPr>
          <p:nvPr>
            <p:ph type="dt" sz="half" idx="2"/>
          </p:nvPr>
        </p:nvSpPr>
        <p:spPr>
          <a:xfrm>
            <a:off x="362211" y="6480000"/>
            <a:ext cx="2743200" cy="360000"/>
          </a:xfrm>
          <a:prstGeom prst="rect">
            <a:avLst/>
          </a:prstGeom>
        </p:spPr>
        <p:txBody>
          <a:bodyPr vert="horz" lIns="0" tIns="0" rIns="0" bIns="0" rtlCol="0" anchor="t" anchorCtr="0"/>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C6478F44-CA4B-8F47-8400-2C19AC9A20AB}" type="datetimeFigureOut">
              <a:rPr lang="en-US" smtClean="0"/>
              <a:pPr>
                <a:defRPr/>
              </a:pPr>
              <a:t>12/1/22</a:t>
            </a:fld>
            <a:endParaRPr lang="en-US" dirty="0"/>
          </a:p>
        </p:txBody>
      </p:sp>
      <p:sp>
        <p:nvSpPr>
          <p:cNvPr id="5" name="Footer " descr="Footer title">
            <a:extLst>
              <a:ext uri="{FF2B5EF4-FFF2-40B4-BE49-F238E27FC236}">
                <a16:creationId xmlns:a16="http://schemas.microsoft.com/office/drawing/2014/main" id="{1B01C4CC-C66F-714D-B313-340C31FA703F}"/>
              </a:ext>
            </a:extLst>
          </p:cNvPr>
          <p:cNvSpPr>
            <a:spLocks noGrp="1"/>
          </p:cNvSpPr>
          <p:nvPr>
            <p:ph type="ftr" sz="quarter" idx="3"/>
          </p:nvPr>
        </p:nvSpPr>
        <p:spPr>
          <a:xfrm>
            <a:off x="4320000" y="6480000"/>
            <a:ext cx="6480000" cy="360000"/>
          </a:xfrm>
          <a:prstGeom prst="rect">
            <a:avLst/>
          </a:prstGeom>
        </p:spPr>
        <p:txBody>
          <a:bodyPr vert="horz" lIns="0" tIns="0" rIns="0" bIns="0" rtlCol="0" anchor="t" anchorCtr="0"/>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descr="Page number">
            <a:extLst>
              <a:ext uri="{FF2B5EF4-FFF2-40B4-BE49-F238E27FC236}">
                <a16:creationId xmlns:a16="http://schemas.microsoft.com/office/drawing/2014/main" id="{D2C68658-D4C2-394E-8334-67AC9BE3F122}"/>
              </a:ext>
            </a:extLst>
          </p:cNvPr>
          <p:cNvSpPr>
            <a:spLocks noGrp="1"/>
          </p:cNvSpPr>
          <p:nvPr>
            <p:ph type="sldNum" sz="quarter" idx="4"/>
          </p:nvPr>
        </p:nvSpPr>
        <p:spPr>
          <a:xfrm>
            <a:off x="11123111" y="6480000"/>
            <a:ext cx="769307" cy="269918"/>
          </a:xfrm>
          <a:prstGeom prst="rect">
            <a:avLst/>
          </a:prstGeom>
        </p:spPr>
        <p:txBody>
          <a:bodyPr vert="horz" lIns="0" tIns="0" rIns="0" bIns="0" rtlCol="0" anchor="t" anchorCtr="0"/>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0021098"/>
      </p:ext>
    </p:extLst>
  </p:cSld>
  <p:clrMap bg1="lt1" tx1="dk1" bg2="lt2" tx2="dk2" accent1="accent1" accent2="accent2" accent3="accent3" accent4="accent4" accent5="accent5" accent6="accent6" hlink="hlink" folHlink="folHlink"/>
  <p:sldLayoutIdLst>
    <p:sldLayoutId id="2147483720" r:id="rId1"/>
    <p:sldLayoutId id="2147483722" r:id="rId2"/>
    <p:sldLayoutId id="2147483723"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Char char="•"/>
        <a:tabLst/>
        <a:defRPr sz="3600" kern="1200" baseline="0">
          <a:solidFill>
            <a:schemeClr val="tx1"/>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en-us/research/project/geospatial-machine-learning/" TargetMode="External"/><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s.google.com/earth-engine/guides/getstarted"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hyperlink" Target="https://earthengine.google.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w3schools.com/ai/ai_ml_terminology.asp"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mathworks.com/"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towardsdatascience.com/linear-regression-explained-1b36f97b7572" TargetMode="External"/><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simplilearn.com/regression-vs-classification-in-machine-learning-article" TargetMode="External"/><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s.google.com/machine-learning/clustering/clustering-algorithms"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towardsdatascience.com/dimensionality-reduction-for-machine-learning-80a46c2ebb7e" TargetMode="External"/><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www.mathworks.com/"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www.analyticsvidhya.com/blog/2021/03/introducing-machine-learning-for-spatial-data-analysis/" TargetMode="External"/><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hyperlink" Target="https://uksa.statisticsauthority.gov.uk/publication/ethical-considerations-in-the-use-of-machine-learning-for-research-and-statistics/"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cikit-learn.org/stable/"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tensorflow.org/" TargetMode="External"/><Relationship Id="rId2" Type="http://schemas.openxmlformats.org/officeDocument/2006/relationships/hyperlink" Target="https://scikit-learn.org/stable/" TargetMode="Externa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hyperlink" Target="https://pysal.org/" TargetMode="Externa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hyperlink" Target="http://darribas.org/gds_scipy16/" TargetMode="External"/><Relationship Id="rId3" Type="http://schemas.openxmlformats.org/officeDocument/2006/relationships/hyperlink" Target="https://www.oreilly.com/library/view/introduction-to-machine/9781449369880/" TargetMode="External"/><Relationship Id="rId7" Type="http://schemas.openxmlformats.org/officeDocument/2006/relationships/hyperlink" Target="https://geographicdata.science/book/intro.html" TargetMode="External"/><Relationship Id="rId2" Type="http://schemas.openxmlformats.org/officeDocument/2006/relationships/hyperlink" Target="https://www.oreilly.com/library/view/programming-collective-intelligence/9780596529321/" TargetMode="External"/><Relationship Id="rId1" Type="http://schemas.openxmlformats.org/officeDocument/2006/relationships/slideLayout" Target="../slideLayouts/slideLayout9.xml"/><Relationship Id="rId6" Type="http://schemas.openxmlformats.org/officeDocument/2006/relationships/hyperlink" Target="https://uksa.statisticsauthority.gov.uk/publication/ethical-considerations-in-the-use-of-machine-learning-for-research-and-statistics/" TargetMode="External"/><Relationship Id="rId11" Type="http://schemas.openxmlformats.org/officeDocument/2006/relationships/hyperlink" Target="https://pythongis.org/" TargetMode="External"/><Relationship Id="rId5" Type="http://schemas.openxmlformats.org/officeDocument/2006/relationships/hyperlink" Target="https://www.wiley.com/en-gb/Machine+Learning+and+the+City:+Applications+in+Architecture+and+Urban+Design-p-9781119749639" TargetMode="External"/><Relationship Id="rId10" Type="http://schemas.openxmlformats.org/officeDocument/2006/relationships/hyperlink" Target="https://courses.spatialthoughts.com/python-foundation.html" TargetMode="External"/><Relationship Id="rId4" Type="http://schemas.openxmlformats.org/officeDocument/2006/relationships/hyperlink" Target="https://www.amazon.co.uk/Machine-Learning-Python-Cookbook-Chris/dp/1491989386" TargetMode="External"/><Relationship Id="rId9" Type="http://schemas.openxmlformats.org/officeDocument/2006/relationships/hyperlink" Target="https://livebook.manning.com/book/geoprocessing-with-pyth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medium.com/nerd-for-tech/what-are-the-ai-applications-for-satellite-imagery-in-machine-learning-3495b2abe514"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senseable.mit.edu/treepedia/treepedia_publication.pdf" TargetMode="External"/><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us/research/project/geospatial-machine-learning/" TargetMode="External"/><Relationship Id="rId2" Type="http://schemas.openxmlformats.org/officeDocument/2006/relationships/image" Target="../media/image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descr="Heading"/>
          <p:cNvSpPr>
            <a:spLocks noGrp="1"/>
          </p:cNvSpPr>
          <p:nvPr>
            <p:ph type="title"/>
          </p:nvPr>
        </p:nvSpPr>
        <p:spPr>
          <a:xfrm>
            <a:off x="0" y="2046816"/>
            <a:ext cx="12192000" cy="3022896"/>
          </a:xfrm>
        </p:spPr>
        <p:txBody>
          <a:bodyPr/>
          <a:lstStyle/>
          <a:p>
            <a:pPr>
              <a:lnSpc>
                <a:spcPct val="100000"/>
              </a:lnSpc>
            </a:pPr>
            <a:r>
              <a:rPr lang="en-GB" dirty="0"/>
              <a:t>Introduction to Spatial Data Science and Machine Learning</a:t>
            </a:r>
            <a:br>
              <a:rPr lang="en-GB" dirty="0"/>
            </a:br>
            <a:r>
              <a:rPr lang="en-GB" sz="3000" b="0" i="0" dirty="0">
                <a:solidFill>
                  <a:srgbClr val="000000"/>
                </a:solidFill>
                <a:effectLst/>
                <a:latin typeface="Arial" panose="020B0604020202020204" pitchFamily="34" charset="0"/>
                <a:cs typeface="Arial" panose="020B0604020202020204" pitchFamily="34" charset="0"/>
              </a:rPr>
              <a:t>Urban Design B-Pro 2022/2023</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sz="2500" b="0" dirty="0">
                <a:latin typeface="Arial" panose="020B0604020202020204" pitchFamily="34" charset="0"/>
                <a:cs typeface="Arial" panose="020B0604020202020204" pitchFamily="34" charset="0"/>
              </a:rPr>
              <a:t>Liam Thomas Bolton</a:t>
            </a:r>
            <a:br>
              <a:rPr lang="en-GB" sz="2500" b="0" dirty="0">
                <a:latin typeface="Arial" panose="020B0604020202020204" pitchFamily="34" charset="0"/>
                <a:cs typeface="Arial" panose="020B0604020202020204" pitchFamily="34" charset="0"/>
              </a:rPr>
            </a:br>
            <a:r>
              <a:rPr lang="en-GB" sz="2500" b="0" dirty="0">
                <a:latin typeface="Arial" panose="020B0604020202020204" pitchFamily="34" charset="0"/>
                <a:cs typeface="Arial" panose="020B0604020202020204" pitchFamily="34" charset="0"/>
              </a:rPr>
              <a:t>PhD Architectural Space and Computation student and PGTA</a:t>
            </a:r>
          </a:p>
        </p:txBody>
      </p:sp>
      <p:sp>
        <p:nvSpPr>
          <p:cNvPr id="2" name="TextBox 1">
            <a:extLst>
              <a:ext uri="{FF2B5EF4-FFF2-40B4-BE49-F238E27FC236}">
                <a16:creationId xmlns:a16="http://schemas.microsoft.com/office/drawing/2014/main" id="{5BA97AC5-C569-CF31-026C-E0EFDDE8B617}"/>
              </a:ext>
            </a:extLst>
          </p:cNvPr>
          <p:cNvSpPr txBox="1"/>
          <p:nvPr/>
        </p:nvSpPr>
        <p:spPr>
          <a:xfrm>
            <a:off x="7442522" y="486137"/>
            <a:ext cx="184731" cy="369332"/>
          </a:xfrm>
          <a:prstGeom prst="rect">
            <a:avLst/>
          </a:prstGeom>
          <a:noFill/>
        </p:spPr>
        <p:txBody>
          <a:bodyPr wrap="none" rtlCol="0">
            <a:spAutoFit/>
          </a:bodyPr>
          <a:lstStyle/>
          <a:p>
            <a:pPr algn="l"/>
            <a:endParaRPr lang="en-US" dirty="0"/>
          </a:p>
        </p:txBody>
      </p:sp>
    </p:spTree>
    <p:extLst>
      <p:ext uri="{BB962C8B-B14F-4D97-AF65-F5344CB8AC3E}">
        <p14:creationId xmlns:p14="http://schemas.microsoft.com/office/powerpoint/2010/main" val="1615947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descr="Heading">
            <a:extLst>
              <a:ext uri="{FF2B5EF4-FFF2-40B4-BE49-F238E27FC236}">
                <a16:creationId xmlns:a16="http://schemas.microsoft.com/office/drawing/2014/main" id="{7F664EDE-F983-C757-B31A-91D327D4E018}"/>
              </a:ext>
            </a:extLst>
          </p:cNvPr>
          <p:cNvSpPr>
            <a:spLocks noGrp="1"/>
          </p:cNvSpPr>
          <p:nvPr>
            <p:ph type="title"/>
          </p:nvPr>
        </p:nvSpPr>
        <p:spPr>
          <a:xfrm>
            <a:off x="360000" y="899999"/>
            <a:ext cx="9302160" cy="685733"/>
          </a:xfrm>
        </p:spPr>
        <p:txBody>
          <a:bodyPr/>
          <a:lstStyle/>
          <a:p>
            <a:r>
              <a:rPr lang="en-GB" sz="3500" dirty="0"/>
              <a:t>Spatial Data for Machine Learning</a:t>
            </a:r>
          </a:p>
        </p:txBody>
      </p:sp>
      <p:pic>
        <p:nvPicPr>
          <p:cNvPr id="9218" name="Picture 2" descr="Geospatial Machine Learning - Microsoft Research">
            <a:extLst>
              <a:ext uri="{FF2B5EF4-FFF2-40B4-BE49-F238E27FC236}">
                <a16:creationId xmlns:a16="http://schemas.microsoft.com/office/drawing/2014/main" id="{5BF4A76F-CBEB-A568-9A22-5BF40AB465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2" b="3094"/>
          <a:stretch/>
        </p:blipFill>
        <p:spPr bwMode="auto">
          <a:xfrm>
            <a:off x="3598224" y="1481108"/>
            <a:ext cx="7849784" cy="4207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6DAD83-226A-BD8D-51B3-BCA4F6443A03}"/>
              </a:ext>
            </a:extLst>
          </p:cNvPr>
          <p:cNvSpPr txBox="1"/>
          <p:nvPr/>
        </p:nvSpPr>
        <p:spPr>
          <a:xfrm>
            <a:off x="292764" y="1481107"/>
            <a:ext cx="3305460" cy="2246769"/>
          </a:xfrm>
          <a:prstGeom prst="rect">
            <a:avLst/>
          </a:prstGeom>
          <a:noFill/>
        </p:spPr>
        <p:txBody>
          <a:bodyPr wrap="square" rtlCol="0">
            <a:spAutoFit/>
          </a:bodyPr>
          <a:lstStyle/>
          <a:p>
            <a:pPr algn="l"/>
            <a:r>
              <a:rPr lang="en-US" sz="2000" dirty="0"/>
              <a:t>Sources of machine learning data in a spatial context can include:</a:t>
            </a:r>
          </a:p>
          <a:p>
            <a:pPr algn="l"/>
            <a:r>
              <a:rPr lang="en-US" sz="2000" dirty="0"/>
              <a:t> - Satellites</a:t>
            </a:r>
          </a:p>
          <a:p>
            <a:pPr algn="l"/>
            <a:r>
              <a:rPr lang="en-US" sz="2000" dirty="0"/>
              <a:t> - Google Street View</a:t>
            </a:r>
          </a:p>
          <a:p>
            <a:pPr algn="l"/>
            <a:r>
              <a:rPr lang="en-US" sz="2000" dirty="0"/>
              <a:t> - Drones</a:t>
            </a:r>
          </a:p>
          <a:p>
            <a:pPr marL="342900" indent="-342900" algn="l">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740DF729-E698-C053-A74E-303A1FE37A42}"/>
              </a:ext>
            </a:extLst>
          </p:cNvPr>
          <p:cNvSpPr txBox="1"/>
          <p:nvPr/>
        </p:nvSpPr>
        <p:spPr>
          <a:xfrm>
            <a:off x="3555939" y="5651411"/>
            <a:ext cx="7809667" cy="307777"/>
          </a:xfrm>
          <a:prstGeom prst="rect">
            <a:avLst/>
          </a:prstGeom>
          <a:noFill/>
        </p:spPr>
        <p:txBody>
          <a:bodyPr wrap="square">
            <a:spAutoFit/>
          </a:bodyPr>
          <a:lstStyle/>
          <a:p>
            <a:r>
              <a:rPr lang="en-US" sz="1400" dirty="0"/>
              <a:t>Microsoft, </a:t>
            </a:r>
            <a:r>
              <a:rPr lang="en-US" sz="1400" dirty="0">
                <a:hlinkClick r:id="rId3"/>
              </a:rPr>
              <a:t>https://www.microsoft.com/en-us/research/project/geospatial-machine-learning/</a:t>
            </a:r>
            <a:r>
              <a:rPr lang="en-US" sz="1400" dirty="0"/>
              <a:t> </a:t>
            </a:r>
          </a:p>
        </p:txBody>
      </p:sp>
    </p:spTree>
    <p:extLst>
      <p:ext uri="{BB962C8B-B14F-4D97-AF65-F5344CB8AC3E}">
        <p14:creationId xmlns:p14="http://schemas.microsoft.com/office/powerpoint/2010/main" val="1950111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a:extLst>
              <a:ext uri="{FF2B5EF4-FFF2-40B4-BE49-F238E27FC236}">
                <a16:creationId xmlns:a16="http://schemas.microsoft.com/office/drawing/2014/main" id="{701E49BC-F82B-F6D4-3924-B45E6D025C5C}"/>
              </a:ext>
            </a:extLst>
          </p:cNvPr>
          <p:cNvSpPr>
            <a:spLocks noGrp="1"/>
          </p:cNvSpPr>
          <p:nvPr>
            <p:ph type="title"/>
          </p:nvPr>
        </p:nvSpPr>
        <p:spPr>
          <a:xfrm>
            <a:off x="360000" y="899999"/>
            <a:ext cx="6955200" cy="685733"/>
          </a:xfrm>
        </p:spPr>
        <p:txBody>
          <a:bodyPr/>
          <a:lstStyle/>
          <a:p>
            <a:r>
              <a:rPr lang="en-GB" sz="2800" dirty="0"/>
              <a:t>Google Earth Engine</a:t>
            </a:r>
          </a:p>
        </p:txBody>
      </p:sp>
      <p:sp>
        <p:nvSpPr>
          <p:cNvPr id="9" name="TextBox 8">
            <a:extLst>
              <a:ext uri="{FF2B5EF4-FFF2-40B4-BE49-F238E27FC236}">
                <a16:creationId xmlns:a16="http://schemas.microsoft.com/office/drawing/2014/main" id="{2FEB04B0-8EDB-6D98-3E3B-36989040D653}"/>
              </a:ext>
            </a:extLst>
          </p:cNvPr>
          <p:cNvSpPr txBox="1"/>
          <p:nvPr/>
        </p:nvSpPr>
        <p:spPr>
          <a:xfrm>
            <a:off x="292763" y="1516277"/>
            <a:ext cx="3224159" cy="4093428"/>
          </a:xfrm>
          <a:prstGeom prst="rect">
            <a:avLst/>
          </a:prstGeom>
          <a:noFill/>
        </p:spPr>
        <p:txBody>
          <a:bodyPr wrap="square" rtlCol="0">
            <a:spAutoFit/>
          </a:bodyPr>
          <a:lstStyle/>
          <a:p>
            <a:r>
              <a:rPr lang="en-GB" sz="2000" b="0" i="0" dirty="0">
                <a:effectLst/>
                <a:cs typeface="Arial" panose="020B0604020202020204" pitchFamily="34" charset="0"/>
              </a:rPr>
              <a:t>“a cloud-based geospatial analysis platform that enables users to visualise and analyse satellite images of our planet”.</a:t>
            </a:r>
          </a:p>
          <a:p>
            <a:endParaRPr lang="en-GB" sz="2000" dirty="0">
              <a:cs typeface="Arial" panose="020B0604020202020204" pitchFamily="34" charset="0"/>
            </a:endParaRPr>
          </a:p>
          <a:p>
            <a:endParaRPr lang="en-GB" sz="2000" dirty="0">
              <a:cs typeface="Arial" panose="020B0604020202020204" pitchFamily="34" charset="0"/>
            </a:endParaRPr>
          </a:p>
          <a:p>
            <a:endParaRPr lang="en-GB" sz="2000" dirty="0">
              <a:cs typeface="Arial" panose="020B0604020202020204" pitchFamily="34" charset="0"/>
            </a:endParaRPr>
          </a:p>
          <a:p>
            <a:r>
              <a:rPr lang="en-GB" sz="2000" dirty="0">
                <a:cs typeface="Arial" panose="020B0604020202020204" pitchFamily="34" charset="0"/>
              </a:rPr>
              <a:t>Google Earth Engine has a number of functions and spatial datasets for performing machine learning.</a:t>
            </a:r>
            <a:endParaRPr lang="en-US" sz="2000" dirty="0">
              <a:cs typeface="Arial" panose="020B0604020202020204" pitchFamily="34" charset="0"/>
            </a:endParaRPr>
          </a:p>
        </p:txBody>
      </p:sp>
      <p:pic>
        <p:nvPicPr>
          <p:cNvPr id="1028" name="Picture 4" descr="Get Started with Earth Engine | Google Earth Engine | Google Developers">
            <a:extLst>
              <a:ext uri="{FF2B5EF4-FFF2-40B4-BE49-F238E27FC236}">
                <a16:creationId xmlns:a16="http://schemas.microsoft.com/office/drawing/2014/main" id="{401E61E6-DAA0-FD15-8568-3034BDC87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134" y="1457143"/>
            <a:ext cx="7988104" cy="4855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B1774D-EF7C-6CBD-6BDF-67BFB2C53200}"/>
              </a:ext>
            </a:extLst>
          </p:cNvPr>
          <p:cNvSpPr txBox="1"/>
          <p:nvPr/>
        </p:nvSpPr>
        <p:spPr>
          <a:xfrm>
            <a:off x="3640238" y="6312723"/>
            <a:ext cx="7988104" cy="307777"/>
          </a:xfrm>
          <a:prstGeom prst="rect">
            <a:avLst/>
          </a:prstGeom>
          <a:noFill/>
        </p:spPr>
        <p:txBody>
          <a:bodyPr wrap="square">
            <a:spAutoFit/>
          </a:bodyPr>
          <a:lstStyle/>
          <a:p>
            <a:r>
              <a:rPr lang="en-US" sz="1400" dirty="0"/>
              <a:t>Google Earth Engine, </a:t>
            </a:r>
            <a:r>
              <a:rPr lang="en-US" sz="1400" dirty="0">
                <a:hlinkClick r:id="rId3"/>
              </a:rPr>
              <a:t>https://developers.google.com/earth-engine/guides/getstarted</a:t>
            </a:r>
            <a:r>
              <a:rPr lang="en-US" sz="1400" dirty="0"/>
              <a:t> </a:t>
            </a:r>
          </a:p>
        </p:txBody>
      </p:sp>
      <p:sp>
        <p:nvSpPr>
          <p:cNvPr id="13" name="TextBox 12">
            <a:extLst>
              <a:ext uri="{FF2B5EF4-FFF2-40B4-BE49-F238E27FC236}">
                <a16:creationId xmlns:a16="http://schemas.microsoft.com/office/drawing/2014/main" id="{9CDBB33B-B4FD-641F-97B0-1DC53452C273}"/>
              </a:ext>
            </a:extLst>
          </p:cNvPr>
          <p:cNvSpPr txBox="1"/>
          <p:nvPr/>
        </p:nvSpPr>
        <p:spPr>
          <a:xfrm>
            <a:off x="292764" y="3045640"/>
            <a:ext cx="2918787" cy="310532"/>
          </a:xfrm>
          <a:prstGeom prst="rect">
            <a:avLst/>
          </a:prstGeom>
          <a:noFill/>
        </p:spPr>
        <p:txBody>
          <a:bodyPr wrap="square">
            <a:spAutoFit/>
          </a:bodyPr>
          <a:lstStyle/>
          <a:p>
            <a:r>
              <a:rPr lang="en-US" sz="1400" dirty="0">
                <a:hlinkClick r:id="rId4"/>
              </a:rPr>
              <a:t>https://earthengine.google.com/</a:t>
            </a:r>
            <a:r>
              <a:rPr lang="en-US" sz="1400" dirty="0"/>
              <a:t> </a:t>
            </a:r>
          </a:p>
        </p:txBody>
      </p:sp>
    </p:spTree>
    <p:extLst>
      <p:ext uri="{BB962C8B-B14F-4D97-AF65-F5344CB8AC3E}">
        <p14:creationId xmlns:p14="http://schemas.microsoft.com/office/powerpoint/2010/main" val="1476280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descr="Heading">
            <a:extLst>
              <a:ext uri="{FF2B5EF4-FFF2-40B4-BE49-F238E27FC236}">
                <a16:creationId xmlns:a16="http://schemas.microsoft.com/office/drawing/2014/main" id="{7F664EDE-F983-C757-B31A-91D327D4E018}"/>
              </a:ext>
            </a:extLst>
          </p:cNvPr>
          <p:cNvSpPr>
            <a:spLocks noGrp="1"/>
          </p:cNvSpPr>
          <p:nvPr>
            <p:ph type="title"/>
          </p:nvPr>
        </p:nvSpPr>
        <p:spPr>
          <a:xfrm>
            <a:off x="360000" y="899999"/>
            <a:ext cx="9302160" cy="685733"/>
          </a:xfrm>
        </p:spPr>
        <p:txBody>
          <a:bodyPr/>
          <a:lstStyle/>
          <a:p>
            <a:r>
              <a:rPr lang="en-GB" sz="3500" dirty="0"/>
              <a:t>Terminology</a:t>
            </a:r>
          </a:p>
        </p:txBody>
      </p:sp>
      <p:sp>
        <p:nvSpPr>
          <p:cNvPr id="5" name="TextBox 4">
            <a:extLst>
              <a:ext uri="{FF2B5EF4-FFF2-40B4-BE49-F238E27FC236}">
                <a16:creationId xmlns:a16="http://schemas.microsoft.com/office/drawing/2014/main" id="{E66DAD83-226A-BD8D-51B3-BCA4F6443A03}"/>
              </a:ext>
            </a:extLst>
          </p:cNvPr>
          <p:cNvSpPr txBox="1"/>
          <p:nvPr/>
        </p:nvSpPr>
        <p:spPr>
          <a:xfrm>
            <a:off x="292763" y="1481107"/>
            <a:ext cx="11899237" cy="5247590"/>
          </a:xfrm>
          <a:prstGeom prst="rect">
            <a:avLst/>
          </a:prstGeom>
          <a:noFill/>
        </p:spPr>
        <p:txBody>
          <a:bodyPr wrap="square" rtlCol="0">
            <a:spAutoFit/>
          </a:bodyPr>
          <a:lstStyle/>
          <a:p>
            <a:pPr algn="l"/>
            <a:r>
              <a:rPr lang="en-US" sz="2000" dirty="0"/>
              <a:t>A list of some key machine learning terms:</a:t>
            </a:r>
          </a:p>
          <a:p>
            <a:pPr algn="l"/>
            <a:endParaRPr lang="en-US" sz="1500" dirty="0"/>
          </a:p>
          <a:p>
            <a:pPr algn="l"/>
            <a:r>
              <a:rPr lang="en-US" sz="1500" b="1" dirty="0"/>
              <a:t>Algorithm</a:t>
            </a:r>
          </a:p>
          <a:p>
            <a:pPr algn="l"/>
            <a:r>
              <a:rPr lang="en-US" sz="1500" dirty="0"/>
              <a:t>An algorithm is a set of rules that can be utilised to calculate an answer to a question or problem.</a:t>
            </a:r>
          </a:p>
          <a:p>
            <a:pPr algn="l"/>
            <a:endParaRPr lang="en-US" sz="1500" b="1" dirty="0"/>
          </a:p>
          <a:p>
            <a:pPr algn="l"/>
            <a:r>
              <a:rPr lang="en-US" sz="1500" b="1" dirty="0"/>
              <a:t>Features</a:t>
            </a:r>
          </a:p>
          <a:p>
            <a:pPr algn="l"/>
            <a:r>
              <a:rPr lang="en-US" sz="1500" dirty="0"/>
              <a:t>The features are the input.</a:t>
            </a:r>
          </a:p>
          <a:p>
            <a:pPr algn="l"/>
            <a:endParaRPr lang="en-US" sz="1500" b="1" dirty="0"/>
          </a:p>
          <a:p>
            <a:pPr algn="l"/>
            <a:r>
              <a:rPr lang="en-US" sz="1500" b="1" dirty="0"/>
              <a:t>Labels</a:t>
            </a:r>
          </a:p>
          <a:p>
            <a:pPr algn="l"/>
            <a:r>
              <a:rPr lang="en-US" sz="1500" dirty="0"/>
              <a:t>The labels are what we are aiming to predict.</a:t>
            </a:r>
          </a:p>
          <a:p>
            <a:pPr algn="l"/>
            <a:endParaRPr lang="en-US" sz="1500" dirty="0"/>
          </a:p>
          <a:p>
            <a:pPr algn="l"/>
            <a:r>
              <a:rPr lang="en-US" sz="1500" b="1" dirty="0"/>
              <a:t>Independent and dependent variables</a:t>
            </a:r>
          </a:p>
          <a:p>
            <a:pPr algn="l"/>
            <a:r>
              <a:rPr lang="en-US" sz="1500" dirty="0"/>
              <a:t>The independent variable is what we expect will influence the dependent variable.</a:t>
            </a:r>
          </a:p>
          <a:p>
            <a:pPr algn="l"/>
            <a:endParaRPr lang="en-US" sz="1500" dirty="0"/>
          </a:p>
          <a:p>
            <a:pPr algn="l"/>
            <a:r>
              <a:rPr lang="en-US" sz="1500" b="1" dirty="0"/>
              <a:t>Model</a:t>
            </a:r>
          </a:p>
          <a:p>
            <a:pPr algn="l"/>
            <a:r>
              <a:rPr lang="en-US" sz="1500" dirty="0"/>
              <a:t>The model defines the association between the labels and the features.</a:t>
            </a:r>
          </a:p>
          <a:p>
            <a:pPr algn="l"/>
            <a:endParaRPr lang="en-US" sz="1500" dirty="0"/>
          </a:p>
          <a:p>
            <a:pPr algn="l"/>
            <a:r>
              <a:rPr lang="en-US" sz="1500" b="1" dirty="0"/>
              <a:t>Training data</a:t>
            </a:r>
          </a:p>
          <a:p>
            <a:pPr algn="l"/>
            <a:r>
              <a:rPr lang="en-US" sz="1500" dirty="0"/>
              <a:t>The data utilised to train an algorithm.</a:t>
            </a:r>
          </a:p>
          <a:p>
            <a:pPr algn="l"/>
            <a:endParaRPr lang="en-US" sz="1500" dirty="0"/>
          </a:p>
          <a:p>
            <a:pPr algn="l"/>
            <a:r>
              <a:rPr lang="en-US" sz="1500" b="1" dirty="0"/>
              <a:t>Testing data</a:t>
            </a:r>
          </a:p>
          <a:p>
            <a:pPr algn="l"/>
            <a:r>
              <a:rPr lang="en-US" sz="1500" dirty="0"/>
              <a:t>The data utilised to test an algorithm.</a:t>
            </a:r>
          </a:p>
        </p:txBody>
      </p:sp>
      <p:sp>
        <p:nvSpPr>
          <p:cNvPr id="4" name="TextBox 3">
            <a:extLst>
              <a:ext uri="{FF2B5EF4-FFF2-40B4-BE49-F238E27FC236}">
                <a16:creationId xmlns:a16="http://schemas.microsoft.com/office/drawing/2014/main" id="{B9E2B0A4-61DD-C640-7F25-94FBCC484DD4}"/>
              </a:ext>
            </a:extLst>
          </p:cNvPr>
          <p:cNvSpPr txBox="1"/>
          <p:nvPr/>
        </p:nvSpPr>
        <p:spPr>
          <a:xfrm>
            <a:off x="6761019" y="6550223"/>
            <a:ext cx="5526194" cy="307777"/>
          </a:xfrm>
          <a:prstGeom prst="rect">
            <a:avLst/>
          </a:prstGeom>
          <a:noFill/>
        </p:spPr>
        <p:txBody>
          <a:bodyPr wrap="square">
            <a:spAutoFit/>
          </a:bodyPr>
          <a:lstStyle/>
          <a:p>
            <a:r>
              <a:rPr lang="en-US" sz="1400" dirty="0"/>
              <a:t>W3Schools, </a:t>
            </a:r>
            <a:r>
              <a:rPr lang="en-US" sz="1400" dirty="0">
                <a:hlinkClick r:id="rId2"/>
              </a:rPr>
              <a:t>https://www.w3schools.com/ai/ai_ml_terminology.asp</a:t>
            </a:r>
            <a:r>
              <a:rPr lang="en-US" sz="1400" dirty="0"/>
              <a:t> </a:t>
            </a:r>
          </a:p>
        </p:txBody>
      </p:sp>
    </p:spTree>
    <p:extLst>
      <p:ext uri="{BB962C8B-B14F-4D97-AF65-F5344CB8AC3E}">
        <p14:creationId xmlns:p14="http://schemas.microsoft.com/office/powerpoint/2010/main" val="405694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Is Reinforcement Learning? - MATLAB &amp; Simulink">
            <a:extLst>
              <a:ext uri="{FF2B5EF4-FFF2-40B4-BE49-F238E27FC236}">
                <a16:creationId xmlns:a16="http://schemas.microsoft.com/office/drawing/2014/main" id="{215CA2AB-DB3B-E5CC-2C24-ABAFDFA326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6" t="2333" r="3427"/>
          <a:stretch/>
        </p:blipFill>
        <p:spPr bwMode="auto">
          <a:xfrm>
            <a:off x="3537035" y="2050529"/>
            <a:ext cx="8079406" cy="42347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818381-D35D-0308-174D-1D640FC6B0E7}"/>
              </a:ext>
            </a:extLst>
          </p:cNvPr>
          <p:cNvSpPr txBox="1"/>
          <p:nvPr/>
        </p:nvSpPr>
        <p:spPr>
          <a:xfrm>
            <a:off x="3587139" y="6131401"/>
            <a:ext cx="6102220" cy="307777"/>
          </a:xfrm>
          <a:prstGeom prst="rect">
            <a:avLst/>
          </a:prstGeom>
          <a:noFill/>
        </p:spPr>
        <p:txBody>
          <a:bodyPr wrap="square">
            <a:spAutoFit/>
          </a:bodyPr>
          <a:lstStyle/>
          <a:p>
            <a:r>
              <a:rPr lang="en-US" sz="1400" dirty="0"/>
              <a:t>MathWorks, </a:t>
            </a:r>
            <a:r>
              <a:rPr lang="en-US" sz="1400" dirty="0">
                <a:hlinkClick r:id="rId3"/>
              </a:rPr>
              <a:t>https://www.mathworks.com/</a:t>
            </a:r>
            <a:r>
              <a:rPr lang="en-US" sz="1400" dirty="0"/>
              <a:t> </a:t>
            </a:r>
          </a:p>
        </p:txBody>
      </p:sp>
      <p:sp>
        <p:nvSpPr>
          <p:cNvPr id="3" name="TextBox 2">
            <a:extLst>
              <a:ext uri="{FF2B5EF4-FFF2-40B4-BE49-F238E27FC236}">
                <a16:creationId xmlns:a16="http://schemas.microsoft.com/office/drawing/2014/main" id="{9588914C-F0DA-E0F6-F2B6-4D6F05595527}"/>
              </a:ext>
            </a:extLst>
          </p:cNvPr>
          <p:cNvSpPr txBox="1"/>
          <p:nvPr/>
        </p:nvSpPr>
        <p:spPr>
          <a:xfrm>
            <a:off x="292763" y="1094245"/>
            <a:ext cx="4579040" cy="1323439"/>
          </a:xfrm>
          <a:prstGeom prst="rect">
            <a:avLst/>
          </a:prstGeom>
          <a:noFill/>
        </p:spPr>
        <p:txBody>
          <a:bodyPr wrap="square" rtlCol="0">
            <a:spAutoFit/>
          </a:bodyPr>
          <a:lstStyle/>
          <a:p>
            <a:pPr algn="l"/>
            <a:r>
              <a:rPr lang="en-US" sz="2000" dirty="0"/>
              <a:t>Machine learning techniques can be categorised into </a:t>
            </a:r>
            <a:r>
              <a:rPr lang="en-US" sz="2000" b="1" dirty="0"/>
              <a:t>supervised learning</a:t>
            </a:r>
            <a:r>
              <a:rPr lang="en-US" sz="2000" dirty="0"/>
              <a:t>, </a:t>
            </a:r>
            <a:r>
              <a:rPr lang="en-US" sz="2000" b="1" dirty="0"/>
              <a:t>unsupervised learning</a:t>
            </a:r>
            <a:r>
              <a:rPr lang="en-US" sz="2000" dirty="0"/>
              <a:t> and </a:t>
            </a:r>
            <a:r>
              <a:rPr lang="en-US" sz="2000" b="1" dirty="0"/>
              <a:t>reinforcement learning</a:t>
            </a:r>
            <a:r>
              <a:rPr lang="en-US" sz="2000" dirty="0"/>
              <a:t>.</a:t>
            </a:r>
          </a:p>
        </p:txBody>
      </p:sp>
    </p:spTree>
    <p:extLst>
      <p:ext uri="{BB962C8B-B14F-4D97-AF65-F5344CB8AC3E}">
        <p14:creationId xmlns:p14="http://schemas.microsoft.com/office/powerpoint/2010/main" val="4175661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descr="Heading">
            <a:extLst>
              <a:ext uri="{FF2B5EF4-FFF2-40B4-BE49-F238E27FC236}">
                <a16:creationId xmlns:a16="http://schemas.microsoft.com/office/drawing/2014/main" id="{D5784503-1650-386D-A3D4-F08A6E6CD62E}"/>
              </a:ext>
            </a:extLst>
          </p:cNvPr>
          <p:cNvSpPr>
            <a:spLocks noGrp="1"/>
          </p:cNvSpPr>
          <p:nvPr>
            <p:ph type="title"/>
          </p:nvPr>
        </p:nvSpPr>
        <p:spPr>
          <a:xfrm>
            <a:off x="360000" y="2966056"/>
            <a:ext cx="6955200" cy="685733"/>
          </a:xfrm>
        </p:spPr>
        <p:txBody>
          <a:bodyPr/>
          <a:lstStyle/>
          <a:p>
            <a:r>
              <a:rPr lang="en-GB" sz="3500" dirty="0"/>
              <a:t>Supervised Machine Learning</a:t>
            </a:r>
          </a:p>
        </p:txBody>
      </p:sp>
      <p:sp>
        <p:nvSpPr>
          <p:cNvPr id="2" name="TextBox 1">
            <a:extLst>
              <a:ext uri="{FF2B5EF4-FFF2-40B4-BE49-F238E27FC236}">
                <a16:creationId xmlns:a16="http://schemas.microsoft.com/office/drawing/2014/main" id="{1F978948-CF5B-DA88-A53D-269EACBF2790}"/>
              </a:ext>
            </a:extLst>
          </p:cNvPr>
          <p:cNvSpPr txBox="1"/>
          <p:nvPr/>
        </p:nvSpPr>
        <p:spPr>
          <a:xfrm>
            <a:off x="292763" y="3547164"/>
            <a:ext cx="7853709" cy="1015663"/>
          </a:xfrm>
          <a:prstGeom prst="rect">
            <a:avLst/>
          </a:prstGeom>
          <a:noFill/>
        </p:spPr>
        <p:txBody>
          <a:bodyPr wrap="square" rtlCol="0">
            <a:spAutoFit/>
          </a:bodyPr>
          <a:lstStyle/>
          <a:p>
            <a:pPr algn="l"/>
            <a:r>
              <a:rPr lang="en-US" sz="2000" dirty="0"/>
              <a:t>In supervised machine learning, labelled datasets are utilised to train algorithms. Forms of supervised machine learning can include </a:t>
            </a:r>
            <a:r>
              <a:rPr lang="en-US" sz="2000" b="1" dirty="0"/>
              <a:t>spatial regression</a:t>
            </a:r>
            <a:r>
              <a:rPr lang="en-US" sz="2000" dirty="0"/>
              <a:t> and </a:t>
            </a:r>
            <a:r>
              <a:rPr lang="en-US" sz="2000" b="1" dirty="0"/>
              <a:t>classification</a:t>
            </a:r>
            <a:r>
              <a:rPr lang="en-US" sz="2000" dirty="0"/>
              <a:t>.</a:t>
            </a:r>
          </a:p>
        </p:txBody>
      </p:sp>
    </p:spTree>
    <p:extLst>
      <p:ext uri="{BB962C8B-B14F-4D97-AF65-F5344CB8AC3E}">
        <p14:creationId xmlns:p14="http://schemas.microsoft.com/office/powerpoint/2010/main" val="2011869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descr="Heading">
            <a:extLst>
              <a:ext uri="{FF2B5EF4-FFF2-40B4-BE49-F238E27FC236}">
                <a16:creationId xmlns:a16="http://schemas.microsoft.com/office/drawing/2014/main" id="{D5784503-1650-386D-A3D4-F08A6E6CD62E}"/>
              </a:ext>
            </a:extLst>
          </p:cNvPr>
          <p:cNvSpPr>
            <a:spLocks noGrp="1"/>
          </p:cNvSpPr>
          <p:nvPr>
            <p:ph type="title"/>
          </p:nvPr>
        </p:nvSpPr>
        <p:spPr>
          <a:xfrm>
            <a:off x="360000" y="899999"/>
            <a:ext cx="6955200" cy="685733"/>
          </a:xfrm>
        </p:spPr>
        <p:txBody>
          <a:bodyPr/>
          <a:lstStyle/>
          <a:p>
            <a:r>
              <a:rPr lang="en-GB" sz="2800" dirty="0"/>
              <a:t>Regression</a:t>
            </a:r>
          </a:p>
        </p:txBody>
      </p:sp>
      <p:sp>
        <p:nvSpPr>
          <p:cNvPr id="2" name="TextBox 1">
            <a:extLst>
              <a:ext uri="{FF2B5EF4-FFF2-40B4-BE49-F238E27FC236}">
                <a16:creationId xmlns:a16="http://schemas.microsoft.com/office/drawing/2014/main" id="{1F978948-CF5B-DA88-A53D-269EACBF2790}"/>
              </a:ext>
            </a:extLst>
          </p:cNvPr>
          <p:cNvSpPr txBox="1"/>
          <p:nvPr/>
        </p:nvSpPr>
        <p:spPr>
          <a:xfrm>
            <a:off x="292763" y="1481107"/>
            <a:ext cx="4028514" cy="4093428"/>
          </a:xfrm>
          <a:prstGeom prst="rect">
            <a:avLst/>
          </a:prstGeom>
          <a:noFill/>
        </p:spPr>
        <p:txBody>
          <a:bodyPr wrap="square" rtlCol="0">
            <a:spAutoFit/>
          </a:bodyPr>
          <a:lstStyle/>
          <a:p>
            <a:pPr algn="l"/>
            <a:r>
              <a:rPr lang="en-US" sz="2000" b="1" dirty="0"/>
              <a:t>Definition</a:t>
            </a:r>
          </a:p>
          <a:p>
            <a:pPr algn="l"/>
            <a:r>
              <a:rPr lang="en-US" sz="2000" dirty="0"/>
              <a:t>Regression estimates how independent variables effect a dependent variable. </a:t>
            </a:r>
          </a:p>
          <a:p>
            <a:pPr algn="l"/>
            <a:endParaRPr lang="en-US" sz="2000" dirty="0"/>
          </a:p>
          <a:p>
            <a:pPr algn="l"/>
            <a:r>
              <a:rPr lang="en-US" sz="2000" dirty="0"/>
              <a:t>The output of linear regression is typically quantitative and continuous. The output of logistic regression is typically qualitative and discrete.</a:t>
            </a:r>
          </a:p>
          <a:p>
            <a:pPr algn="l"/>
            <a:endParaRPr lang="en-US" sz="2000" dirty="0"/>
          </a:p>
          <a:p>
            <a:pPr algn="l"/>
            <a:r>
              <a:rPr lang="en-US" sz="2000" b="1" dirty="0"/>
              <a:t>Example</a:t>
            </a:r>
          </a:p>
          <a:p>
            <a:pPr algn="l"/>
            <a:r>
              <a:rPr lang="en-US" sz="2000" dirty="0"/>
              <a:t>House price analysis.</a:t>
            </a:r>
          </a:p>
        </p:txBody>
      </p:sp>
      <p:pic>
        <p:nvPicPr>
          <p:cNvPr id="1026" name="Picture 2" descr="Linear Regression Explained. A High Level Overview of Linear… | by Jason  Wong | Towards Data Science">
            <a:extLst>
              <a:ext uri="{FF2B5EF4-FFF2-40B4-BE49-F238E27FC236}">
                <a16:creationId xmlns:a16="http://schemas.microsoft.com/office/drawing/2014/main" id="{E91465C0-3DD1-54FF-FB7F-B0EB83CDA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2" t="3258" r="2538" b="6679"/>
          <a:stretch/>
        </p:blipFill>
        <p:spPr bwMode="auto">
          <a:xfrm>
            <a:off x="4504763" y="1393424"/>
            <a:ext cx="7327237" cy="47797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24F812-97EC-D803-AB27-407CE2C79DED}"/>
              </a:ext>
            </a:extLst>
          </p:cNvPr>
          <p:cNvSpPr txBox="1"/>
          <p:nvPr/>
        </p:nvSpPr>
        <p:spPr>
          <a:xfrm>
            <a:off x="4434424" y="6173209"/>
            <a:ext cx="7397576" cy="523220"/>
          </a:xfrm>
          <a:prstGeom prst="rect">
            <a:avLst/>
          </a:prstGeom>
          <a:noFill/>
        </p:spPr>
        <p:txBody>
          <a:bodyPr wrap="square">
            <a:spAutoFit/>
          </a:bodyPr>
          <a:lstStyle/>
          <a:p>
            <a:r>
              <a:rPr lang="en-US" sz="1400" dirty="0"/>
              <a:t>Towards Data Science, </a:t>
            </a:r>
            <a:r>
              <a:rPr lang="en-US" sz="1400" dirty="0">
                <a:hlinkClick r:id="rId3"/>
              </a:rPr>
              <a:t>https://towardsdatascience.com/linear-regression-explained-1b36f97b7572</a:t>
            </a:r>
            <a:r>
              <a:rPr lang="en-US" sz="1400" dirty="0"/>
              <a:t> </a:t>
            </a:r>
          </a:p>
        </p:txBody>
      </p:sp>
    </p:spTree>
    <p:extLst>
      <p:ext uri="{BB962C8B-B14F-4D97-AF65-F5344CB8AC3E}">
        <p14:creationId xmlns:p14="http://schemas.microsoft.com/office/powerpoint/2010/main" val="2205567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descr="Heading">
            <a:extLst>
              <a:ext uri="{FF2B5EF4-FFF2-40B4-BE49-F238E27FC236}">
                <a16:creationId xmlns:a16="http://schemas.microsoft.com/office/drawing/2014/main" id="{D5784503-1650-386D-A3D4-F08A6E6CD62E}"/>
              </a:ext>
            </a:extLst>
          </p:cNvPr>
          <p:cNvSpPr>
            <a:spLocks noGrp="1"/>
          </p:cNvSpPr>
          <p:nvPr>
            <p:ph type="title"/>
          </p:nvPr>
        </p:nvSpPr>
        <p:spPr>
          <a:xfrm>
            <a:off x="360000" y="899999"/>
            <a:ext cx="6955200" cy="685733"/>
          </a:xfrm>
        </p:spPr>
        <p:txBody>
          <a:bodyPr/>
          <a:lstStyle/>
          <a:p>
            <a:r>
              <a:rPr lang="en-GB" sz="2800" dirty="0"/>
              <a:t>Classification</a:t>
            </a:r>
          </a:p>
        </p:txBody>
      </p:sp>
      <p:sp>
        <p:nvSpPr>
          <p:cNvPr id="2" name="TextBox 1">
            <a:extLst>
              <a:ext uri="{FF2B5EF4-FFF2-40B4-BE49-F238E27FC236}">
                <a16:creationId xmlns:a16="http://schemas.microsoft.com/office/drawing/2014/main" id="{1F978948-CF5B-DA88-A53D-269EACBF2790}"/>
              </a:ext>
            </a:extLst>
          </p:cNvPr>
          <p:cNvSpPr txBox="1"/>
          <p:nvPr/>
        </p:nvSpPr>
        <p:spPr>
          <a:xfrm>
            <a:off x="292762" y="1481107"/>
            <a:ext cx="5119499" cy="2554545"/>
          </a:xfrm>
          <a:prstGeom prst="rect">
            <a:avLst/>
          </a:prstGeom>
          <a:noFill/>
        </p:spPr>
        <p:txBody>
          <a:bodyPr wrap="square" rtlCol="0">
            <a:spAutoFit/>
          </a:bodyPr>
          <a:lstStyle/>
          <a:p>
            <a:pPr algn="l"/>
            <a:r>
              <a:rPr lang="en-US" sz="2000" b="1" dirty="0"/>
              <a:t>Definition</a:t>
            </a:r>
          </a:p>
          <a:p>
            <a:pPr algn="l"/>
            <a:r>
              <a:rPr lang="en-US" sz="2000" dirty="0"/>
              <a:t>Classification categorises data into groups. </a:t>
            </a:r>
          </a:p>
          <a:p>
            <a:pPr algn="l"/>
            <a:endParaRPr lang="en-US" sz="2000" dirty="0"/>
          </a:p>
          <a:p>
            <a:pPr algn="l"/>
            <a:r>
              <a:rPr lang="en-US" sz="2000" dirty="0"/>
              <a:t>The output of classification is typically qualitative and discrete.</a:t>
            </a:r>
          </a:p>
          <a:p>
            <a:pPr algn="l"/>
            <a:endParaRPr lang="en-US" sz="2000" dirty="0"/>
          </a:p>
          <a:p>
            <a:pPr algn="l"/>
            <a:r>
              <a:rPr lang="en-US" sz="2000" b="1" dirty="0"/>
              <a:t>Example</a:t>
            </a:r>
          </a:p>
          <a:p>
            <a:pPr algn="l"/>
            <a:r>
              <a:rPr lang="en-US" sz="2000" dirty="0"/>
              <a:t>Satellite image classification.</a:t>
            </a:r>
          </a:p>
        </p:txBody>
      </p:sp>
      <p:pic>
        <p:nvPicPr>
          <p:cNvPr id="2050" name="Picture 2" descr="Regression vs Classification in Machine Learning - Javatpoint">
            <a:extLst>
              <a:ext uri="{FF2B5EF4-FFF2-40B4-BE49-F238E27FC236}">
                <a16:creationId xmlns:a16="http://schemas.microsoft.com/office/drawing/2014/main" id="{09BFD6D6-069A-07CC-B517-4410E88D1F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 r="52040" b="16846"/>
          <a:stretch/>
        </p:blipFill>
        <p:spPr bwMode="auto">
          <a:xfrm>
            <a:off x="5705604" y="899999"/>
            <a:ext cx="5323561" cy="51674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1A048C-C607-8E1F-C74E-C38415397A3D}"/>
              </a:ext>
            </a:extLst>
          </p:cNvPr>
          <p:cNvSpPr txBox="1"/>
          <p:nvPr/>
        </p:nvSpPr>
        <p:spPr>
          <a:xfrm>
            <a:off x="5940645" y="6169877"/>
            <a:ext cx="5323561" cy="523220"/>
          </a:xfrm>
          <a:prstGeom prst="rect">
            <a:avLst/>
          </a:prstGeom>
          <a:noFill/>
        </p:spPr>
        <p:txBody>
          <a:bodyPr wrap="square">
            <a:spAutoFit/>
          </a:bodyPr>
          <a:lstStyle/>
          <a:p>
            <a:r>
              <a:rPr lang="en-US" sz="1400" dirty="0"/>
              <a:t>simlilearn, </a:t>
            </a:r>
            <a:r>
              <a:rPr lang="en-US" sz="1400" dirty="0">
                <a:hlinkClick r:id="rId3"/>
              </a:rPr>
              <a:t>https://www.simplilearn.com/regression-vs-classification-in-machine-learning-article</a:t>
            </a:r>
            <a:r>
              <a:rPr lang="en-US" sz="1400" dirty="0"/>
              <a:t> </a:t>
            </a:r>
          </a:p>
        </p:txBody>
      </p:sp>
    </p:spTree>
    <p:extLst>
      <p:ext uri="{BB962C8B-B14F-4D97-AF65-F5344CB8AC3E}">
        <p14:creationId xmlns:p14="http://schemas.microsoft.com/office/powerpoint/2010/main" val="233339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descr="Heading">
            <a:extLst>
              <a:ext uri="{FF2B5EF4-FFF2-40B4-BE49-F238E27FC236}">
                <a16:creationId xmlns:a16="http://schemas.microsoft.com/office/drawing/2014/main" id="{D5784503-1650-386D-A3D4-F08A6E6CD62E}"/>
              </a:ext>
            </a:extLst>
          </p:cNvPr>
          <p:cNvSpPr>
            <a:spLocks noGrp="1"/>
          </p:cNvSpPr>
          <p:nvPr>
            <p:ph type="title"/>
          </p:nvPr>
        </p:nvSpPr>
        <p:spPr>
          <a:xfrm>
            <a:off x="360000" y="2879611"/>
            <a:ext cx="7095877" cy="685733"/>
          </a:xfrm>
        </p:spPr>
        <p:txBody>
          <a:bodyPr/>
          <a:lstStyle/>
          <a:p>
            <a:r>
              <a:rPr lang="en-GB" sz="3500" dirty="0"/>
              <a:t>Unsupervised Machine Learning</a:t>
            </a:r>
          </a:p>
        </p:txBody>
      </p:sp>
      <p:sp>
        <p:nvSpPr>
          <p:cNvPr id="2" name="TextBox 1">
            <a:extLst>
              <a:ext uri="{FF2B5EF4-FFF2-40B4-BE49-F238E27FC236}">
                <a16:creationId xmlns:a16="http://schemas.microsoft.com/office/drawing/2014/main" id="{C79C2EA7-3DC9-AD66-27EB-8B0534889A72}"/>
              </a:ext>
            </a:extLst>
          </p:cNvPr>
          <p:cNvSpPr txBox="1"/>
          <p:nvPr/>
        </p:nvSpPr>
        <p:spPr>
          <a:xfrm>
            <a:off x="292764" y="3460719"/>
            <a:ext cx="7673600" cy="1015663"/>
          </a:xfrm>
          <a:prstGeom prst="rect">
            <a:avLst/>
          </a:prstGeom>
          <a:noFill/>
        </p:spPr>
        <p:txBody>
          <a:bodyPr wrap="square" rtlCol="0">
            <a:spAutoFit/>
          </a:bodyPr>
          <a:lstStyle/>
          <a:p>
            <a:pPr algn="l"/>
            <a:r>
              <a:rPr lang="en-US" sz="2000" dirty="0"/>
              <a:t>In unsupervised machine learning, unlabeled datasets are utilised to identify patterns. Forms of unsupervised machine learning can include </a:t>
            </a:r>
            <a:r>
              <a:rPr lang="en-US" sz="2000" b="1" dirty="0"/>
              <a:t>spatial clustering</a:t>
            </a:r>
            <a:r>
              <a:rPr lang="en-US" sz="2000" dirty="0"/>
              <a:t> and </a:t>
            </a:r>
            <a:r>
              <a:rPr lang="en-US" sz="2000" b="1" dirty="0"/>
              <a:t>dimensionality reduction</a:t>
            </a:r>
            <a:r>
              <a:rPr lang="en-US" sz="2000" dirty="0"/>
              <a:t>.</a:t>
            </a:r>
          </a:p>
        </p:txBody>
      </p:sp>
    </p:spTree>
    <p:extLst>
      <p:ext uri="{BB962C8B-B14F-4D97-AF65-F5344CB8AC3E}">
        <p14:creationId xmlns:p14="http://schemas.microsoft.com/office/powerpoint/2010/main" val="241122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descr="Heading">
            <a:extLst>
              <a:ext uri="{FF2B5EF4-FFF2-40B4-BE49-F238E27FC236}">
                <a16:creationId xmlns:a16="http://schemas.microsoft.com/office/drawing/2014/main" id="{D5784503-1650-386D-A3D4-F08A6E6CD62E}"/>
              </a:ext>
            </a:extLst>
          </p:cNvPr>
          <p:cNvSpPr>
            <a:spLocks noGrp="1"/>
          </p:cNvSpPr>
          <p:nvPr>
            <p:ph type="title"/>
          </p:nvPr>
        </p:nvSpPr>
        <p:spPr>
          <a:xfrm>
            <a:off x="360000" y="899999"/>
            <a:ext cx="7095877" cy="685733"/>
          </a:xfrm>
        </p:spPr>
        <p:txBody>
          <a:bodyPr/>
          <a:lstStyle/>
          <a:p>
            <a:r>
              <a:rPr lang="en-GB" sz="2800" dirty="0"/>
              <a:t>Clustering</a:t>
            </a:r>
          </a:p>
        </p:txBody>
      </p:sp>
      <p:sp>
        <p:nvSpPr>
          <p:cNvPr id="2" name="TextBox 1">
            <a:extLst>
              <a:ext uri="{FF2B5EF4-FFF2-40B4-BE49-F238E27FC236}">
                <a16:creationId xmlns:a16="http://schemas.microsoft.com/office/drawing/2014/main" id="{C79C2EA7-3DC9-AD66-27EB-8B0534889A72}"/>
              </a:ext>
            </a:extLst>
          </p:cNvPr>
          <p:cNvSpPr txBox="1"/>
          <p:nvPr/>
        </p:nvSpPr>
        <p:spPr>
          <a:xfrm>
            <a:off x="292763" y="1481107"/>
            <a:ext cx="5208627" cy="2246769"/>
          </a:xfrm>
          <a:prstGeom prst="rect">
            <a:avLst/>
          </a:prstGeom>
          <a:noFill/>
        </p:spPr>
        <p:txBody>
          <a:bodyPr wrap="square" rtlCol="0">
            <a:spAutoFit/>
          </a:bodyPr>
          <a:lstStyle/>
          <a:p>
            <a:pPr algn="l"/>
            <a:r>
              <a:rPr lang="en-US" sz="2000" b="1" dirty="0"/>
              <a:t>Definition</a:t>
            </a:r>
          </a:p>
          <a:p>
            <a:pPr algn="l"/>
            <a:r>
              <a:rPr lang="en-US" sz="2000" dirty="0"/>
              <a:t>Clustering divides data into clusters.</a:t>
            </a:r>
          </a:p>
          <a:p>
            <a:pPr algn="l"/>
            <a:endParaRPr lang="en-US" sz="2000" dirty="0"/>
          </a:p>
          <a:p>
            <a:pPr algn="l"/>
            <a:r>
              <a:rPr lang="en-US" sz="2000" dirty="0"/>
              <a:t>The output of clustering is typically discrete.</a:t>
            </a:r>
          </a:p>
          <a:p>
            <a:pPr algn="l"/>
            <a:endParaRPr lang="en-US" sz="2000" dirty="0"/>
          </a:p>
          <a:p>
            <a:pPr algn="l"/>
            <a:r>
              <a:rPr lang="en-US" sz="2000" b="1" dirty="0"/>
              <a:t>Example</a:t>
            </a:r>
          </a:p>
          <a:p>
            <a:pPr algn="l"/>
            <a:r>
              <a:rPr lang="en-US" sz="2000" dirty="0"/>
              <a:t>Land use analysis.</a:t>
            </a:r>
          </a:p>
        </p:txBody>
      </p:sp>
      <p:pic>
        <p:nvPicPr>
          <p:cNvPr id="6" name="Picture 5" descr="Chart, scatter chart&#10;&#10;Description automatically generated">
            <a:extLst>
              <a:ext uri="{FF2B5EF4-FFF2-40B4-BE49-F238E27FC236}">
                <a16:creationId xmlns:a16="http://schemas.microsoft.com/office/drawing/2014/main" id="{3C46E4B0-FC71-0DDB-45CD-A2A16C9FE620}"/>
              </a:ext>
            </a:extLst>
          </p:cNvPr>
          <p:cNvPicPr>
            <a:picLocks noChangeAspect="1"/>
          </p:cNvPicPr>
          <p:nvPr/>
        </p:nvPicPr>
        <p:blipFill>
          <a:blip r:embed="rId2"/>
          <a:stretch>
            <a:fillRect/>
          </a:stretch>
        </p:blipFill>
        <p:spPr>
          <a:xfrm>
            <a:off x="5648201" y="1040683"/>
            <a:ext cx="5757085" cy="4991364"/>
          </a:xfrm>
          <a:prstGeom prst="rect">
            <a:avLst/>
          </a:prstGeom>
        </p:spPr>
      </p:pic>
      <p:sp>
        <p:nvSpPr>
          <p:cNvPr id="9" name="TextBox 8">
            <a:extLst>
              <a:ext uri="{FF2B5EF4-FFF2-40B4-BE49-F238E27FC236}">
                <a16:creationId xmlns:a16="http://schemas.microsoft.com/office/drawing/2014/main" id="{BAB7BEBD-72EB-19C8-7435-14E7704AA9C0}"/>
              </a:ext>
            </a:extLst>
          </p:cNvPr>
          <p:cNvSpPr txBox="1"/>
          <p:nvPr/>
        </p:nvSpPr>
        <p:spPr>
          <a:xfrm>
            <a:off x="5831609" y="6187992"/>
            <a:ext cx="5986318" cy="523220"/>
          </a:xfrm>
          <a:prstGeom prst="rect">
            <a:avLst/>
          </a:prstGeom>
          <a:noFill/>
        </p:spPr>
        <p:txBody>
          <a:bodyPr wrap="square">
            <a:spAutoFit/>
          </a:bodyPr>
          <a:lstStyle/>
          <a:p>
            <a:r>
              <a:rPr lang="en-US" sz="1400" dirty="0"/>
              <a:t>Google, </a:t>
            </a:r>
            <a:r>
              <a:rPr lang="en-US" sz="1400" dirty="0">
                <a:hlinkClick r:id="rId3"/>
              </a:rPr>
              <a:t>https://developers.google.com/machine-learning/clustering/clustering-algorithms</a:t>
            </a:r>
            <a:r>
              <a:rPr lang="en-US" sz="1400" dirty="0"/>
              <a:t> </a:t>
            </a:r>
          </a:p>
        </p:txBody>
      </p:sp>
    </p:spTree>
    <p:extLst>
      <p:ext uri="{BB962C8B-B14F-4D97-AF65-F5344CB8AC3E}">
        <p14:creationId xmlns:p14="http://schemas.microsoft.com/office/powerpoint/2010/main" val="415539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descr="Heading">
            <a:extLst>
              <a:ext uri="{FF2B5EF4-FFF2-40B4-BE49-F238E27FC236}">
                <a16:creationId xmlns:a16="http://schemas.microsoft.com/office/drawing/2014/main" id="{D5784503-1650-386D-A3D4-F08A6E6CD62E}"/>
              </a:ext>
            </a:extLst>
          </p:cNvPr>
          <p:cNvSpPr>
            <a:spLocks noGrp="1"/>
          </p:cNvSpPr>
          <p:nvPr>
            <p:ph type="title"/>
          </p:nvPr>
        </p:nvSpPr>
        <p:spPr>
          <a:xfrm>
            <a:off x="360000" y="899999"/>
            <a:ext cx="7095877" cy="685733"/>
          </a:xfrm>
        </p:spPr>
        <p:txBody>
          <a:bodyPr/>
          <a:lstStyle/>
          <a:p>
            <a:r>
              <a:rPr lang="en-GB" sz="2800" dirty="0"/>
              <a:t>Dimensionality Reduction</a:t>
            </a:r>
          </a:p>
        </p:txBody>
      </p:sp>
      <p:sp>
        <p:nvSpPr>
          <p:cNvPr id="2" name="TextBox 1">
            <a:extLst>
              <a:ext uri="{FF2B5EF4-FFF2-40B4-BE49-F238E27FC236}">
                <a16:creationId xmlns:a16="http://schemas.microsoft.com/office/drawing/2014/main" id="{C79C2EA7-3DC9-AD66-27EB-8B0534889A72}"/>
              </a:ext>
            </a:extLst>
          </p:cNvPr>
          <p:cNvSpPr txBox="1"/>
          <p:nvPr/>
        </p:nvSpPr>
        <p:spPr>
          <a:xfrm>
            <a:off x="292764" y="1481107"/>
            <a:ext cx="5317294" cy="2862322"/>
          </a:xfrm>
          <a:prstGeom prst="rect">
            <a:avLst/>
          </a:prstGeom>
          <a:noFill/>
        </p:spPr>
        <p:txBody>
          <a:bodyPr wrap="square" rtlCol="0">
            <a:spAutoFit/>
          </a:bodyPr>
          <a:lstStyle/>
          <a:p>
            <a:pPr algn="l"/>
            <a:r>
              <a:rPr lang="en-US" sz="2000" dirty="0"/>
              <a:t>Dimensionality reduction transforms data from a high-dimensional space to a low-dimensional space.</a:t>
            </a:r>
          </a:p>
          <a:p>
            <a:pPr algn="l"/>
            <a:endParaRPr lang="en-US" sz="2000" dirty="0"/>
          </a:p>
          <a:p>
            <a:pPr algn="l"/>
            <a:r>
              <a:rPr lang="en-US" sz="2000" dirty="0"/>
              <a:t>The output of dimensionality reduction is typically continuous.</a:t>
            </a:r>
          </a:p>
          <a:p>
            <a:pPr algn="l"/>
            <a:endParaRPr lang="en-US" sz="2000" dirty="0"/>
          </a:p>
          <a:p>
            <a:pPr algn="l"/>
            <a:r>
              <a:rPr lang="en-US" sz="2000" b="1" dirty="0"/>
              <a:t>Example</a:t>
            </a:r>
          </a:p>
          <a:p>
            <a:pPr algn="l"/>
            <a:r>
              <a:rPr lang="en-US" sz="2000" dirty="0"/>
              <a:t>Big data visualisation and 3D mapping.</a:t>
            </a:r>
          </a:p>
        </p:txBody>
      </p:sp>
      <p:pic>
        <p:nvPicPr>
          <p:cNvPr id="2050" name="Picture 2" descr="A beginner's guide to dimensionality reduction in Machine Learning | by  Judy T Raj | Towards Data Science">
            <a:extLst>
              <a:ext uri="{FF2B5EF4-FFF2-40B4-BE49-F238E27FC236}">
                <a16:creationId xmlns:a16="http://schemas.microsoft.com/office/drawing/2014/main" id="{2788EA65-9267-1A1A-545F-83DE9B3C49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349" b="4017"/>
          <a:stretch/>
        </p:blipFill>
        <p:spPr bwMode="auto">
          <a:xfrm>
            <a:off x="5610058" y="1149604"/>
            <a:ext cx="5612124" cy="49805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9B5CE8-461B-1EA4-7C07-1BB23137992F}"/>
              </a:ext>
            </a:extLst>
          </p:cNvPr>
          <p:cNvSpPr txBox="1"/>
          <p:nvPr/>
        </p:nvSpPr>
        <p:spPr>
          <a:xfrm>
            <a:off x="6267413" y="6010409"/>
            <a:ext cx="4954769" cy="738664"/>
          </a:xfrm>
          <a:prstGeom prst="rect">
            <a:avLst/>
          </a:prstGeom>
          <a:noFill/>
        </p:spPr>
        <p:txBody>
          <a:bodyPr wrap="square">
            <a:spAutoFit/>
          </a:bodyPr>
          <a:lstStyle/>
          <a:p>
            <a:r>
              <a:rPr lang="en-US" sz="1400" dirty="0"/>
              <a:t>Towards Data Science, </a:t>
            </a:r>
            <a:r>
              <a:rPr lang="en-US" sz="1400" dirty="0">
                <a:hlinkClick r:id="rId3"/>
              </a:rPr>
              <a:t>https://towardsdatascience.com/dimensionality-reduction-for-machine-learning-80a46c2ebb7e</a:t>
            </a:r>
            <a:r>
              <a:rPr lang="en-US" sz="1400" dirty="0"/>
              <a:t> </a:t>
            </a:r>
          </a:p>
        </p:txBody>
      </p:sp>
    </p:spTree>
    <p:extLst>
      <p:ext uri="{BB962C8B-B14F-4D97-AF65-F5344CB8AC3E}">
        <p14:creationId xmlns:p14="http://schemas.microsoft.com/office/powerpoint/2010/main" val="398251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9"/>
            <a:ext cx="4640263" cy="685733"/>
          </a:xfrm>
        </p:spPr>
        <p:txBody>
          <a:bodyPr/>
          <a:lstStyle/>
          <a:p>
            <a:r>
              <a:rPr lang="en-GB" sz="3500" dirty="0"/>
              <a:t>Overview</a:t>
            </a:r>
          </a:p>
        </p:txBody>
      </p:sp>
      <p:sp>
        <p:nvSpPr>
          <p:cNvPr id="5" name="Text Placeholder 4" descr="Text"/>
          <p:cNvSpPr>
            <a:spLocks noGrp="1"/>
          </p:cNvSpPr>
          <p:nvPr>
            <p:ph type="body" sz="quarter" idx="13"/>
          </p:nvPr>
        </p:nvSpPr>
        <p:spPr>
          <a:xfrm>
            <a:off x="360000" y="1585732"/>
            <a:ext cx="11689246" cy="4613832"/>
          </a:xfrm>
        </p:spPr>
        <p:txBody>
          <a:bodyPr/>
          <a:lstStyle/>
          <a:p>
            <a:pPr marL="0" indent="0">
              <a:buNone/>
            </a:pPr>
            <a:r>
              <a:rPr lang="en-GB" sz="3000" dirty="0">
                <a:latin typeface="Arial" panose="020B0604020202020204" pitchFamily="34" charset="0"/>
                <a:cs typeface="Arial" panose="020B0604020202020204" pitchFamily="34" charset="0"/>
              </a:rPr>
              <a:t>The aim of the workshops is to provide an introduction to spatial data science and machine learning with Python:</a:t>
            </a:r>
          </a:p>
          <a:p>
            <a:pPr marL="0" indent="0">
              <a:buNone/>
            </a:pPr>
            <a:endParaRPr lang="en-GB" sz="3000" dirty="0">
              <a:latin typeface="Arial" panose="020B0604020202020204" pitchFamily="34" charset="0"/>
              <a:cs typeface="Arial" panose="020B0604020202020204" pitchFamily="34" charset="0"/>
            </a:endParaRPr>
          </a:p>
          <a:p>
            <a:r>
              <a:rPr lang="en-GB" sz="2500" dirty="0">
                <a:latin typeface="Arial" panose="020B0604020202020204" pitchFamily="34" charset="0"/>
                <a:cs typeface="Arial" panose="020B0604020202020204" pitchFamily="34" charset="0"/>
              </a:rPr>
              <a:t>Python programming for spatial data science</a:t>
            </a:r>
          </a:p>
          <a:p>
            <a:r>
              <a:rPr lang="en-GB" sz="2500" dirty="0">
                <a:latin typeface="Arial" panose="020B0604020202020204" pitchFamily="34" charset="0"/>
                <a:cs typeface="Arial" panose="020B0604020202020204" pitchFamily="34" charset="0"/>
              </a:rPr>
              <a:t>Spatial data, formatting</a:t>
            </a:r>
          </a:p>
          <a:p>
            <a:r>
              <a:rPr lang="en-GB" sz="2500" dirty="0">
                <a:latin typeface="Arial" panose="020B0604020202020204" pitchFamily="34" charset="0"/>
                <a:cs typeface="Arial" panose="020B0604020202020204" pitchFamily="34" charset="0"/>
              </a:rPr>
              <a:t>Data vis and mapping</a:t>
            </a:r>
          </a:p>
          <a:p>
            <a:r>
              <a:rPr lang="en-GB" sz="2500" dirty="0">
                <a:latin typeface="Arial" panose="020B0604020202020204" pitchFamily="34" charset="0"/>
                <a:cs typeface="Arial" panose="020B0604020202020204" pitchFamily="34" charset="0"/>
              </a:rPr>
              <a:t>Machine learning</a:t>
            </a:r>
          </a:p>
        </p:txBody>
      </p:sp>
    </p:spTree>
    <p:extLst>
      <p:ext uri="{BB962C8B-B14F-4D97-AF65-F5344CB8AC3E}">
        <p14:creationId xmlns:p14="http://schemas.microsoft.com/office/powerpoint/2010/main" val="1686815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descr="Heading">
            <a:extLst>
              <a:ext uri="{FF2B5EF4-FFF2-40B4-BE49-F238E27FC236}">
                <a16:creationId xmlns:a16="http://schemas.microsoft.com/office/drawing/2014/main" id="{FD2E0766-B1B6-5FE7-BEFB-B629180D37AC}"/>
              </a:ext>
            </a:extLst>
          </p:cNvPr>
          <p:cNvSpPr txBox="1">
            <a:spLocks/>
          </p:cNvSpPr>
          <p:nvPr/>
        </p:nvSpPr>
        <p:spPr bwMode="auto">
          <a:xfrm>
            <a:off x="360000" y="2552911"/>
            <a:ext cx="5626463" cy="68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GB" sz="3500" dirty="0"/>
              <a:t>Reinforcement Learning</a:t>
            </a:r>
          </a:p>
        </p:txBody>
      </p:sp>
      <p:sp>
        <p:nvSpPr>
          <p:cNvPr id="4" name="TextBox 3">
            <a:extLst>
              <a:ext uri="{FF2B5EF4-FFF2-40B4-BE49-F238E27FC236}">
                <a16:creationId xmlns:a16="http://schemas.microsoft.com/office/drawing/2014/main" id="{A5C03427-6741-4F15-8965-9608BF451C56}"/>
              </a:ext>
            </a:extLst>
          </p:cNvPr>
          <p:cNvSpPr txBox="1"/>
          <p:nvPr/>
        </p:nvSpPr>
        <p:spPr>
          <a:xfrm>
            <a:off x="292763" y="3134019"/>
            <a:ext cx="6274291" cy="1323439"/>
          </a:xfrm>
          <a:prstGeom prst="rect">
            <a:avLst/>
          </a:prstGeom>
          <a:noFill/>
        </p:spPr>
        <p:txBody>
          <a:bodyPr wrap="square" rtlCol="0">
            <a:spAutoFit/>
          </a:bodyPr>
          <a:lstStyle/>
          <a:p>
            <a:pPr algn="l"/>
            <a:r>
              <a:rPr lang="en-US" sz="2000" dirty="0"/>
              <a:t>In reinforcement learning, the machine learning algorithm learns through trial and error. Examples of reinforcement learning can include real-time models and big data visualisation. </a:t>
            </a:r>
          </a:p>
        </p:txBody>
      </p:sp>
      <p:pic>
        <p:nvPicPr>
          <p:cNvPr id="2" name="Picture 4" descr="What Is Reinforcement Learning? - MATLAB &amp; Simulink">
            <a:extLst>
              <a:ext uri="{FF2B5EF4-FFF2-40B4-BE49-F238E27FC236}">
                <a16:creationId xmlns:a16="http://schemas.microsoft.com/office/drawing/2014/main" id="{23162179-437B-69AF-C9E2-EFB53DF72E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884" t="44655" r="3427"/>
          <a:stretch/>
        </p:blipFill>
        <p:spPr bwMode="auto">
          <a:xfrm>
            <a:off x="6954514" y="2014780"/>
            <a:ext cx="4148720" cy="3930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58CBE6-10F1-91D0-C084-4E56E1CBBFA6}"/>
              </a:ext>
            </a:extLst>
          </p:cNvPr>
          <p:cNvSpPr txBox="1"/>
          <p:nvPr/>
        </p:nvSpPr>
        <p:spPr>
          <a:xfrm>
            <a:off x="7147775" y="5717894"/>
            <a:ext cx="3551398" cy="307777"/>
          </a:xfrm>
          <a:prstGeom prst="rect">
            <a:avLst/>
          </a:prstGeom>
          <a:noFill/>
        </p:spPr>
        <p:txBody>
          <a:bodyPr wrap="square">
            <a:spAutoFit/>
          </a:bodyPr>
          <a:lstStyle/>
          <a:p>
            <a:r>
              <a:rPr lang="en-US" sz="1400" dirty="0"/>
              <a:t>MathWorks, </a:t>
            </a:r>
            <a:r>
              <a:rPr lang="en-US" sz="1400" dirty="0">
                <a:hlinkClick r:id="rId3"/>
              </a:rPr>
              <a:t>https://www.mathworks.com/</a:t>
            </a:r>
            <a:r>
              <a:rPr lang="en-US" sz="1400" dirty="0"/>
              <a:t> </a:t>
            </a:r>
          </a:p>
        </p:txBody>
      </p:sp>
    </p:spTree>
    <p:extLst>
      <p:ext uri="{BB962C8B-B14F-4D97-AF65-F5344CB8AC3E}">
        <p14:creationId xmlns:p14="http://schemas.microsoft.com/office/powerpoint/2010/main" val="2131259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descr="Heading">
            <a:extLst>
              <a:ext uri="{FF2B5EF4-FFF2-40B4-BE49-F238E27FC236}">
                <a16:creationId xmlns:a16="http://schemas.microsoft.com/office/drawing/2014/main" id="{2A71A9AD-07F3-5F1B-F891-0BEE7E5E1B36}"/>
              </a:ext>
            </a:extLst>
          </p:cNvPr>
          <p:cNvSpPr>
            <a:spLocks noGrp="1"/>
          </p:cNvSpPr>
          <p:nvPr>
            <p:ph type="title"/>
          </p:nvPr>
        </p:nvSpPr>
        <p:spPr>
          <a:xfrm>
            <a:off x="360000" y="899999"/>
            <a:ext cx="9302160" cy="685733"/>
          </a:xfrm>
        </p:spPr>
        <p:txBody>
          <a:bodyPr/>
          <a:lstStyle/>
          <a:p>
            <a:r>
              <a:rPr lang="en-GB" sz="3500" dirty="0"/>
              <a:t>Machine Learning for Spatial Data Science</a:t>
            </a:r>
          </a:p>
        </p:txBody>
      </p:sp>
      <p:pic>
        <p:nvPicPr>
          <p:cNvPr id="3074" name="Picture 2" descr="Machine Learning for spatial analysis">
            <a:extLst>
              <a:ext uri="{FF2B5EF4-FFF2-40B4-BE49-F238E27FC236}">
                <a16:creationId xmlns:a16="http://schemas.microsoft.com/office/drawing/2014/main" id="{7E7D63C3-25F0-22FE-AE1A-3616F503D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919" y="1708156"/>
            <a:ext cx="6577693" cy="4455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D576C2-7B45-4A25-13E6-FB5786330B07}"/>
              </a:ext>
            </a:extLst>
          </p:cNvPr>
          <p:cNvSpPr txBox="1"/>
          <p:nvPr/>
        </p:nvSpPr>
        <p:spPr>
          <a:xfrm>
            <a:off x="2413111" y="6163414"/>
            <a:ext cx="6916054" cy="523220"/>
          </a:xfrm>
          <a:prstGeom prst="rect">
            <a:avLst/>
          </a:prstGeom>
          <a:noFill/>
        </p:spPr>
        <p:txBody>
          <a:bodyPr wrap="square">
            <a:spAutoFit/>
          </a:bodyPr>
          <a:lstStyle/>
          <a:p>
            <a:r>
              <a:rPr lang="en-US" sz="1400" dirty="0"/>
              <a:t>Analytics Vidhya, </a:t>
            </a:r>
            <a:r>
              <a:rPr lang="en-US" sz="1400" dirty="0">
                <a:hlinkClick r:id="rId3"/>
              </a:rPr>
              <a:t>https://www.analyticsvidhya.com/blog/2021/03/introducing-machine-learning-for-spatial-data-analysis/</a:t>
            </a:r>
            <a:r>
              <a:rPr lang="en-US" sz="1400" dirty="0"/>
              <a:t> </a:t>
            </a:r>
          </a:p>
        </p:txBody>
      </p:sp>
    </p:spTree>
    <p:extLst>
      <p:ext uri="{BB962C8B-B14F-4D97-AF65-F5344CB8AC3E}">
        <p14:creationId xmlns:p14="http://schemas.microsoft.com/office/powerpoint/2010/main" val="2425908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408126" y="2606886"/>
            <a:ext cx="6570897" cy="685733"/>
          </a:xfrm>
        </p:spPr>
        <p:txBody>
          <a:bodyPr/>
          <a:lstStyle/>
          <a:p>
            <a:r>
              <a:rPr lang="en-GB" sz="3500" dirty="0"/>
              <a:t>Ethics and Machine Learning</a:t>
            </a:r>
          </a:p>
        </p:txBody>
      </p:sp>
      <p:sp>
        <p:nvSpPr>
          <p:cNvPr id="2" name="TextBox 1">
            <a:extLst>
              <a:ext uri="{FF2B5EF4-FFF2-40B4-BE49-F238E27FC236}">
                <a16:creationId xmlns:a16="http://schemas.microsoft.com/office/drawing/2014/main" id="{D6DF0D1D-AF1B-066E-062D-C36B97CC9E86}"/>
              </a:ext>
            </a:extLst>
          </p:cNvPr>
          <p:cNvSpPr txBox="1"/>
          <p:nvPr/>
        </p:nvSpPr>
        <p:spPr>
          <a:xfrm>
            <a:off x="340891" y="3187994"/>
            <a:ext cx="7819436" cy="1323439"/>
          </a:xfrm>
          <a:prstGeom prst="rect">
            <a:avLst/>
          </a:prstGeom>
          <a:noFill/>
        </p:spPr>
        <p:txBody>
          <a:bodyPr wrap="square" rtlCol="0">
            <a:spAutoFit/>
          </a:bodyPr>
          <a:lstStyle/>
          <a:p>
            <a:pPr algn="l"/>
            <a:r>
              <a:rPr lang="en-US" sz="2000" dirty="0"/>
              <a:t>The implications of machine learning and AI are significant for cities and the built environment. Machine learning and AI bring up a variety of ethical questions around issues such as </a:t>
            </a:r>
            <a:r>
              <a:rPr lang="en-US" sz="2000" b="1" dirty="0"/>
              <a:t>data quality</a:t>
            </a:r>
            <a:r>
              <a:rPr lang="en-US" sz="2000" dirty="0"/>
              <a:t>, </a:t>
            </a:r>
            <a:r>
              <a:rPr lang="en-US" sz="2000" b="1" dirty="0"/>
              <a:t>privacy</a:t>
            </a:r>
            <a:r>
              <a:rPr lang="en-US" sz="2000" dirty="0"/>
              <a:t>,</a:t>
            </a:r>
            <a:r>
              <a:rPr lang="en-US" sz="2000" b="1" dirty="0"/>
              <a:t> bias and discrimination </a:t>
            </a:r>
            <a:r>
              <a:rPr lang="en-US" sz="2000" dirty="0"/>
              <a:t>and</a:t>
            </a:r>
            <a:r>
              <a:rPr lang="en-US" sz="2000" b="1" dirty="0"/>
              <a:t> transparency</a:t>
            </a:r>
            <a:r>
              <a:rPr lang="en-US" sz="2000" dirty="0"/>
              <a:t>.</a:t>
            </a:r>
          </a:p>
        </p:txBody>
      </p:sp>
      <p:sp>
        <p:nvSpPr>
          <p:cNvPr id="6" name="TextBox 5">
            <a:extLst>
              <a:ext uri="{FF2B5EF4-FFF2-40B4-BE49-F238E27FC236}">
                <a16:creationId xmlns:a16="http://schemas.microsoft.com/office/drawing/2014/main" id="{075AF416-D92F-035F-B7B4-43C77F9336FF}"/>
              </a:ext>
            </a:extLst>
          </p:cNvPr>
          <p:cNvSpPr txBox="1"/>
          <p:nvPr/>
        </p:nvSpPr>
        <p:spPr>
          <a:xfrm>
            <a:off x="0" y="6550223"/>
            <a:ext cx="12192000" cy="307777"/>
          </a:xfrm>
          <a:prstGeom prst="rect">
            <a:avLst/>
          </a:prstGeom>
          <a:noFill/>
        </p:spPr>
        <p:txBody>
          <a:bodyPr wrap="square">
            <a:spAutoFit/>
          </a:bodyPr>
          <a:lstStyle/>
          <a:p>
            <a:r>
              <a:rPr lang="en-GB" sz="1400" b="0" i="0" dirty="0">
                <a:effectLst/>
                <a:latin typeface="Arial" panose="020B0604020202020204" pitchFamily="34" charset="0"/>
                <a:cs typeface="Arial" panose="020B0604020202020204" pitchFamily="34" charset="0"/>
              </a:rPr>
              <a:t>UK Statistics Authority, </a:t>
            </a:r>
            <a:r>
              <a:rPr lang="en-GB" sz="1400" b="0" i="0" dirty="0">
                <a:effectLst/>
                <a:latin typeface="Arial" panose="020B0604020202020204" pitchFamily="34" charset="0"/>
                <a:cs typeface="Arial" panose="020B0604020202020204" pitchFamily="34" charset="0"/>
                <a:hlinkClick r:id="rId2"/>
              </a:rPr>
              <a:t>https://uksa.statisticsauthority.gov.uk/publication/ethical-considerations-in-the-use-of-machine-learning-for-research-and-statistics/</a:t>
            </a:r>
            <a:endParaRPr lang="en-GB" sz="14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70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CA8229-DBC5-59B9-9C7C-925234050FB7}"/>
              </a:ext>
            </a:extLst>
          </p:cNvPr>
          <p:cNvSpPr>
            <a:spLocks noGrp="1"/>
          </p:cNvSpPr>
          <p:nvPr>
            <p:ph type="title"/>
          </p:nvPr>
        </p:nvSpPr>
        <p:spPr>
          <a:xfrm>
            <a:off x="360000" y="900000"/>
            <a:ext cx="11329976" cy="1368000"/>
          </a:xfrm>
        </p:spPr>
        <p:txBody>
          <a:bodyPr/>
          <a:lstStyle/>
          <a:p>
            <a:r>
              <a:rPr lang="en-US" sz="3500" dirty="0"/>
              <a:t>Machine Learning with Python</a:t>
            </a:r>
          </a:p>
        </p:txBody>
      </p:sp>
      <p:sp>
        <p:nvSpPr>
          <p:cNvPr id="7" name="TextBox 6">
            <a:extLst>
              <a:ext uri="{FF2B5EF4-FFF2-40B4-BE49-F238E27FC236}">
                <a16:creationId xmlns:a16="http://schemas.microsoft.com/office/drawing/2014/main" id="{C420A80A-1A0F-8C50-5336-8CBA5B89D49D}"/>
              </a:ext>
            </a:extLst>
          </p:cNvPr>
          <p:cNvSpPr txBox="1"/>
          <p:nvPr/>
        </p:nvSpPr>
        <p:spPr>
          <a:xfrm>
            <a:off x="279614" y="1584000"/>
            <a:ext cx="5206786" cy="3570208"/>
          </a:xfrm>
          <a:prstGeom prst="rect">
            <a:avLst/>
          </a:prstGeom>
          <a:noFill/>
        </p:spPr>
        <p:txBody>
          <a:bodyPr wrap="square">
            <a:spAutoFit/>
          </a:bodyPr>
          <a:lstStyle/>
          <a:p>
            <a:r>
              <a:rPr lang="en-US" sz="2500" dirty="0"/>
              <a:t>Python has a range of packages for performing machine learning:</a:t>
            </a:r>
            <a:br>
              <a:rPr lang="en-US" sz="2200" b="0" dirty="0"/>
            </a:br>
            <a:r>
              <a:rPr lang="en-US" sz="2200" b="0" dirty="0"/>
              <a:t> </a:t>
            </a:r>
            <a:r>
              <a:rPr lang="en-US" sz="2200" dirty="0"/>
              <a:t>- scikit-learn</a:t>
            </a:r>
          </a:p>
          <a:p>
            <a:r>
              <a:rPr lang="en-US" sz="2200" dirty="0"/>
              <a:t> - PySAL</a:t>
            </a:r>
          </a:p>
          <a:p>
            <a:r>
              <a:rPr lang="en-US" sz="2200" dirty="0"/>
              <a:t> - Pandas</a:t>
            </a:r>
          </a:p>
          <a:p>
            <a:r>
              <a:rPr lang="en-US" sz="2200" dirty="0"/>
              <a:t> - NumPy</a:t>
            </a:r>
          </a:p>
          <a:p>
            <a:r>
              <a:rPr lang="en-US" sz="2200" dirty="0"/>
              <a:t> - SciPy</a:t>
            </a:r>
          </a:p>
          <a:p>
            <a:r>
              <a:rPr lang="en-US" sz="2200" dirty="0"/>
              <a:t> - TensorFlow</a:t>
            </a:r>
          </a:p>
          <a:p>
            <a:r>
              <a:rPr lang="en-US" sz="2200" dirty="0"/>
              <a:t> - Keras</a:t>
            </a:r>
          </a:p>
          <a:p>
            <a:r>
              <a:rPr lang="en-US" sz="2200" dirty="0"/>
              <a:t> - PyTorch</a:t>
            </a:r>
          </a:p>
        </p:txBody>
      </p:sp>
      <p:sp>
        <p:nvSpPr>
          <p:cNvPr id="3" name="TextBox 2">
            <a:extLst>
              <a:ext uri="{FF2B5EF4-FFF2-40B4-BE49-F238E27FC236}">
                <a16:creationId xmlns:a16="http://schemas.microsoft.com/office/drawing/2014/main" id="{CDA5D755-1CF7-8622-1589-380FDE1C30DA}"/>
              </a:ext>
            </a:extLst>
          </p:cNvPr>
          <p:cNvSpPr txBox="1"/>
          <p:nvPr/>
        </p:nvSpPr>
        <p:spPr>
          <a:xfrm>
            <a:off x="2439747" y="5887871"/>
            <a:ext cx="6100996" cy="307777"/>
          </a:xfrm>
          <a:prstGeom prst="rect">
            <a:avLst/>
          </a:prstGeom>
          <a:noFill/>
        </p:spPr>
        <p:txBody>
          <a:bodyPr wrap="square">
            <a:spAutoFit/>
          </a:bodyPr>
          <a:lstStyle/>
          <a:p>
            <a:r>
              <a:rPr lang="en-GB" sz="1400" b="0" i="0" dirty="0">
                <a:effectLst/>
                <a:latin typeface="Arial" panose="020B0604020202020204" pitchFamily="34" charset="0"/>
                <a:cs typeface="Arial" panose="020B0604020202020204" pitchFamily="34" charset="0"/>
              </a:rPr>
              <a:t>scikit-learn, </a:t>
            </a:r>
            <a:r>
              <a:rPr lang="en-GB" sz="1400" b="0" i="0" dirty="0">
                <a:effectLst/>
                <a:latin typeface="Arial" panose="020B0604020202020204" pitchFamily="34" charset="0"/>
                <a:cs typeface="Arial" panose="020B0604020202020204" pitchFamily="34" charset="0"/>
                <a:hlinkClick r:id="rId2"/>
              </a:rPr>
              <a:t>https://scikit-learn.org</a:t>
            </a:r>
            <a:r>
              <a:rPr lang="en-GB" sz="1400" b="0" i="0" dirty="0">
                <a:effectLst/>
                <a:latin typeface="Arial" panose="020B0604020202020204" pitchFamily="34" charset="0"/>
                <a:cs typeface="Arial" panose="020B0604020202020204" pitchFamily="34" charset="0"/>
              </a:rPr>
              <a:t> </a:t>
            </a:r>
            <a:endParaRPr lang="en-US" sz="1400" dirty="0"/>
          </a:p>
        </p:txBody>
      </p:sp>
      <p:pic>
        <p:nvPicPr>
          <p:cNvPr id="5122" name="Picture 2" descr="Input data, Nearest Neighbors, Linear SVM, RBF SVM, Gaussian Process, Decision Tree, Random Forest, Neural Net, AdaBoost, Naive Bayes, QDA">
            <a:extLst>
              <a:ext uri="{FF2B5EF4-FFF2-40B4-BE49-F238E27FC236}">
                <a16:creationId xmlns:a16="http://schemas.microsoft.com/office/drawing/2014/main" id="{7580DF01-1874-7BE7-4007-1397EBD90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1"/>
          <a:stretch/>
        </p:blipFill>
        <p:spPr bwMode="auto">
          <a:xfrm>
            <a:off x="2439747" y="2864208"/>
            <a:ext cx="9367708" cy="309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837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70AAAA6-BED6-2163-B6B3-DB3EA4643314}"/>
              </a:ext>
            </a:extLst>
          </p:cNvPr>
          <p:cNvSpPr txBox="1"/>
          <p:nvPr/>
        </p:nvSpPr>
        <p:spPr>
          <a:xfrm>
            <a:off x="762912" y="3336751"/>
            <a:ext cx="2729162" cy="307777"/>
          </a:xfrm>
          <a:prstGeom prst="rect">
            <a:avLst/>
          </a:prstGeom>
          <a:noFill/>
        </p:spPr>
        <p:txBody>
          <a:bodyPr wrap="square">
            <a:spAutoFit/>
          </a:bodyPr>
          <a:lstStyle/>
          <a:p>
            <a:r>
              <a:rPr lang="en-GB" sz="1400" b="0" i="0" dirty="0">
                <a:effectLst/>
                <a:latin typeface="Arial" panose="020B0604020202020204" pitchFamily="34" charset="0"/>
                <a:cs typeface="Arial" panose="020B0604020202020204" pitchFamily="34" charset="0"/>
                <a:hlinkClick r:id="rId2"/>
              </a:rPr>
              <a:t>https://scikit-learn.org/stable/</a:t>
            </a:r>
            <a:r>
              <a:rPr lang="en-GB" sz="1400" b="0" i="0" dirty="0">
                <a:effectLst/>
                <a:latin typeface="Arial" panose="020B0604020202020204" pitchFamily="34" charset="0"/>
                <a:cs typeface="Arial" panose="020B0604020202020204" pitchFamily="34" charset="0"/>
              </a:rPr>
              <a:t> </a:t>
            </a:r>
            <a:endParaRPr lang="en-US" sz="1400" dirty="0"/>
          </a:p>
        </p:txBody>
      </p:sp>
      <p:pic>
        <p:nvPicPr>
          <p:cNvPr id="14" name="Picture 2" descr="scikit-learn - Wikipedia">
            <a:extLst>
              <a:ext uri="{FF2B5EF4-FFF2-40B4-BE49-F238E27FC236}">
                <a16:creationId xmlns:a16="http://schemas.microsoft.com/office/drawing/2014/main" id="{FC5BE79D-0C72-E2EF-A4B7-8D2FCE4B1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30" y="1230240"/>
            <a:ext cx="3755083" cy="2024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BC318CE-298C-326C-94DE-27B95D2C62E0}"/>
              </a:ext>
            </a:extLst>
          </p:cNvPr>
          <p:cNvSpPr txBox="1"/>
          <p:nvPr/>
        </p:nvSpPr>
        <p:spPr>
          <a:xfrm>
            <a:off x="657371" y="3719998"/>
            <a:ext cx="3886200" cy="707886"/>
          </a:xfrm>
          <a:prstGeom prst="rect">
            <a:avLst/>
          </a:prstGeom>
          <a:noFill/>
        </p:spPr>
        <p:txBody>
          <a:bodyPr wrap="square">
            <a:spAutoFit/>
          </a:bodyPr>
          <a:lstStyle/>
          <a:p>
            <a:pPr algn="ctr"/>
            <a:r>
              <a:rPr lang="en-US" sz="2000" b="0" dirty="0"/>
              <a:t>A Python package for performing machine learning</a:t>
            </a:r>
            <a:endParaRPr lang="en-US" sz="2000" dirty="0"/>
          </a:p>
        </p:txBody>
      </p:sp>
      <p:pic>
        <p:nvPicPr>
          <p:cNvPr id="18" name="Picture 6" descr="GitHub - pysal/pysal: PySAL: Python Spatial Analysis Library Meta-Package">
            <a:extLst>
              <a:ext uri="{FF2B5EF4-FFF2-40B4-BE49-F238E27FC236}">
                <a16:creationId xmlns:a16="http://schemas.microsoft.com/office/drawing/2014/main" id="{D1D7E2FE-F684-C0E0-8E41-F8CECF453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6931" y="599498"/>
            <a:ext cx="2729162" cy="27813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F6AF157-A9ED-F45E-86AB-E72AE23C35C1}"/>
              </a:ext>
            </a:extLst>
          </p:cNvPr>
          <p:cNvSpPr txBox="1"/>
          <p:nvPr/>
        </p:nvSpPr>
        <p:spPr>
          <a:xfrm>
            <a:off x="7837492" y="3380809"/>
            <a:ext cx="1620454" cy="307777"/>
          </a:xfrm>
          <a:prstGeom prst="rect">
            <a:avLst/>
          </a:prstGeom>
          <a:noFill/>
        </p:spPr>
        <p:txBody>
          <a:bodyPr wrap="square">
            <a:spAutoFit/>
          </a:bodyPr>
          <a:lstStyle/>
          <a:p>
            <a:r>
              <a:rPr lang="en-US" sz="1400" dirty="0">
                <a:hlinkClick r:id="rId5"/>
              </a:rPr>
              <a:t>https://pysal.org/</a:t>
            </a:r>
            <a:r>
              <a:rPr lang="en-US" sz="1400" dirty="0"/>
              <a:t> </a:t>
            </a:r>
          </a:p>
        </p:txBody>
      </p:sp>
      <p:sp>
        <p:nvSpPr>
          <p:cNvPr id="20" name="TextBox 19">
            <a:extLst>
              <a:ext uri="{FF2B5EF4-FFF2-40B4-BE49-F238E27FC236}">
                <a16:creationId xmlns:a16="http://schemas.microsoft.com/office/drawing/2014/main" id="{CF19C506-2A50-8F3B-7624-D41EC39F1300}"/>
              </a:ext>
            </a:extLst>
          </p:cNvPr>
          <p:cNvSpPr txBox="1"/>
          <p:nvPr/>
        </p:nvSpPr>
        <p:spPr>
          <a:xfrm>
            <a:off x="7191386" y="3729830"/>
            <a:ext cx="3260252" cy="707886"/>
          </a:xfrm>
          <a:prstGeom prst="rect">
            <a:avLst/>
          </a:prstGeom>
          <a:noFill/>
        </p:spPr>
        <p:txBody>
          <a:bodyPr wrap="square">
            <a:spAutoFit/>
          </a:bodyPr>
          <a:lstStyle/>
          <a:p>
            <a:pPr algn="ctr"/>
            <a:r>
              <a:rPr lang="en-US" sz="2000" b="0" dirty="0"/>
              <a:t>A Python package for spatial analysis</a:t>
            </a:r>
            <a:endParaRPr lang="en-US" sz="2000" dirty="0"/>
          </a:p>
        </p:txBody>
      </p:sp>
      <p:pic>
        <p:nvPicPr>
          <p:cNvPr id="4104" name="Picture 8" descr="GitHub - tensorflow/tensorflow: An Open Source Machine Learning Framework  for Everyone">
            <a:extLst>
              <a:ext uri="{FF2B5EF4-FFF2-40B4-BE49-F238E27FC236}">
                <a16:creationId xmlns:a16="http://schemas.microsoft.com/office/drawing/2014/main" id="{01FF64BF-AFE4-5912-8A6C-06CB9A5765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757" b="15894"/>
          <a:stretch/>
        </p:blipFill>
        <p:spPr bwMode="auto">
          <a:xfrm>
            <a:off x="3333598" y="4676266"/>
            <a:ext cx="5151322" cy="114684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69296E8-D857-2BD9-9998-29BCB6EDFCCA}"/>
              </a:ext>
            </a:extLst>
          </p:cNvPr>
          <p:cNvSpPr txBox="1"/>
          <p:nvPr/>
        </p:nvSpPr>
        <p:spPr>
          <a:xfrm>
            <a:off x="4041438" y="5725542"/>
            <a:ext cx="2534653" cy="307777"/>
          </a:xfrm>
          <a:prstGeom prst="rect">
            <a:avLst/>
          </a:prstGeom>
          <a:noFill/>
        </p:spPr>
        <p:txBody>
          <a:bodyPr wrap="square">
            <a:spAutoFit/>
          </a:bodyPr>
          <a:lstStyle/>
          <a:p>
            <a:pPr algn="l"/>
            <a:r>
              <a:rPr lang="en-GB" sz="1400" b="0" i="0" u="none" strike="noStrike" dirty="0">
                <a:solidFill>
                  <a:srgbClr val="202124"/>
                </a:solidFill>
                <a:effectLst/>
                <a:latin typeface="arial" panose="020B0604020202020204" pitchFamily="34" charset="0"/>
                <a:hlinkClick r:id="rId7"/>
              </a:rPr>
              <a:t>https://www.tensorflow.org</a:t>
            </a:r>
            <a:endParaRPr lang="en-GB" sz="1400" b="0" i="0" u="none" strike="noStrike" dirty="0">
              <a:solidFill>
                <a:srgbClr val="1A0DAB"/>
              </a:solidFill>
              <a:effectLst/>
              <a:latin typeface="arial" panose="020B0604020202020204" pitchFamily="34" charset="0"/>
              <a:hlinkClick r:id="rId7"/>
            </a:endParaRPr>
          </a:p>
        </p:txBody>
      </p:sp>
      <p:sp>
        <p:nvSpPr>
          <p:cNvPr id="23" name="TextBox 22">
            <a:extLst>
              <a:ext uri="{FF2B5EF4-FFF2-40B4-BE49-F238E27FC236}">
                <a16:creationId xmlns:a16="http://schemas.microsoft.com/office/drawing/2014/main" id="{64914E17-693C-2883-81CE-E3C18475A8F6}"/>
              </a:ext>
            </a:extLst>
          </p:cNvPr>
          <p:cNvSpPr txBox="1"/>
          <p:nvPr/>
        </p:nvSpPr>
        <p:spPr>
          <a:xfrm>
            <a:off x="4277974" y="6047803"/>
            <a:ext cx="3395573" cy="707886"/>
          </a:xfrm>
          <a:prstGeom prst="rect">
            <a:avLst/>
          </a:prstGeom>
          <a:noFill/>
        </p:spPr>
        <p:txBody>
          <a:bodyPr wrap="square">
            <a:spAutoFit/>
          </a:bodyPr>
          <a:lstStyle/>
          <a:p>
            <a:pPr algn="ctr"/>
            <a:r>
              <a:rPr lang="en-US" sz="2000" b="0" dirty="0"/>
              <a:t>An open sourc</a:t>
            </a:r>
            <a:r>
              <a:rPr lang="en-US" sz="2000" dirty="0"/>
              <a:t>e platform for machine learning</a:t>
            </a:r>
          </a:p>
        </p:txBody>
      </p:sp>
    </p:spTree>
    <p:extLst>
      <p:ext uri="{BB962C8B-B14F-4D97-AF65-F5344CB8AC3E}">
        <p14:creationId xmlns:p14="http://schemas.microsoft.com/office/powerpoint/2010/main" val="58247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8A8F93-245C-5684-C0AB-0B43954D1942}"/>
              </a:ext>
            </a:extLst>
          </p:cNvPr>
          <p:cNvSpPr>
            <a:spLocks noGrp="1"/>
          </p:cNvSpPr>
          <p:nvPr>
            <p:ph type="title"/>
          </p:nvPr>
        </p:nvSpPr>
        <p:spPr>
          <a:xfrm>
            <a:off x="360000" y="899999"/>
            <a:ext cx="8999900" cy="539334"/>
          </a:xfrm>
        </p:spPr>
        <p:txBody>
          <a:bodyPr/>
          <a:lstStyle/>
          <a:p>
            <a:r>
              <a:rPr lang="en-US" sz="3000" dirty="0"/>
              <a:t>Python, Git and Jupyter Notebooks</a:t>
            </a:r>
          </a:p>
        </p:txBody>
      </p:sp>
      <p:sp>
        <p:nvSpPr>
          <p:cNvPr id="3" name="Text Placeholder 2">
            <a:extLst>
              <a:ext uri="{FF2B5EF4-FFF2-40B4-BE49-F238E27FC236}">
                <a16:creationId xmlns:a16="http://schemas.microsoft.com/office/drawing/2014/main" id="{E339B3F8-74E8-AD79-3A0A-210421B17230}"/>
              </a:ext>
            </a:extLst>
          </p:cNvPr>
          <p:cNvSpPr>
            <a:spLocks noGrp="1"/>
          </p:cNvSpPr>
          <p:nvPr>
            <p:ph type="body" sz="quarter" idx="13"/>
          </p:nvPr>
        </p:nvSpPr>
        <p:spPr>
          <a:xfrm>
            <a:off x="324128" y="1583999"/>
            <a:ext cx="11605935" cy="5160643"/>
          </a:xfrm>
        </p:spPr>
        <p:txBody>
          <a:bodyPr/>
          <a:lstStyle/>
          <a:p>
            <a:pPr>
              <a:lnSpc>
                <a:spcPct val="150000"/>
              </a:lnSpc>
            </a:pPr>
            <a:r>
              <a:rPr lang="en-US" sz="1800" dirty="0"/>
              <a:t>If Jupyter is not already installed, download Anaconda (</a:t>
            </a:r>
            <a:r>
              <a:rPr lang="en-US" sz="1800" dirty="0">
                <a:hlinkClick r:id="rId2"/>
              </a:rPr>
              <a:t>https://www.anaconda.com/</a:t>
            </a:r>
            <a:r>
              <a:rPr lang="en-US" sz="1800" dirty="0"/>
              <a:t>) and install Jupyter Notebook or you can install it from the Terminal app with pip:</a:t>
            </a:r>
          </a:p>
          <a:p>
            <a:pPr marL="0" indent="0">
              <a:buNone/>
            </a:pPr>
            <a:r>
              <a:rPr lang="en-GB" sz="1800" dirty="0">
                <a:solidFill>
                  <a:schemeClr val="bg1"/>
                </a:solidFill>
                <a:latin typeface="Monaco" pitchFamily="2" charset="77"/>
              </a:rPr>
              <a:t>  </a:t>
            </a:r>
            <a:r>
              <a:rPr lang="en-GB" sz="1800" dirty="0">
                <a:solidFill>
                  <a:schemeClr val="bg1"/>
                </a:solidFill>
                <a:highlight>
                  <a:srgbClr val="000000"/>
                </a:highlight>
                <a:latin typeface="Monaco" pitchFamily="2" charset="77"/>
              </a:rPr>
              <a:t>pip </a:t>
            </a:r>
            <a:r>
              <a:rPr lang="en-GB" sz="1800" dirty="0">
                <a:solidFill>
                  <a:schemeClr val="bg1"/>
                </a:solidFill>
                <a:effectLst/>
                <a:highlight>
                  <a:srgbClr val="000000"/>
                </a:highlight>
                <a:latin typeface="Monaco" pitchFamily="2" charset="77"/>
              </a:rPr>
              <a:t>install </a:t>
            </a:r>
            <a:r>
              <a:rPr lang="en-GB" sz="1800" dirty="0">
                <a:solidFill>
                  <a:schemeClr val="bg1"/>
                </a:solidFill>
                <a:highlight>
                  <a:srgbClr val="000000"/>
                </a:highlight>
                <a:latin typeface="Monaco" pitchFamily="2" charset="77"/>
              </a:rPr>
              <a:t>notebook</a:t>
            </a:r>
            <a:endParaRPr lang="en-US" sz="1800" dirty="0">
              <a:solidFill>
                <a:schemeClr val="bg1"/>
              </a:solidFill>
              <a:highlight>
                <a:srgbClr val="000000"/>
              </a:highlight>
              <a:latin typeface="Monaco" pitchFamily="2" charset="77"/>
            </a:endParaRPr>
          </a:p>
          <a:p>
            <a:pPr marL="0" indent="0">
              <a:buNone/>
            </a:pPr>
            <a:endParaRPr lang="en-US" sz="1800" b="1" dirty="0"/>
          </a:p>
          <a:p>
            <a:r>
              <a:rPr lang="en-US" sz="1800" dirty="0"/>
              <a:t>Set the working directory from the Terminal app or in the Terminal in Jupyter Notebook.</a:t>
            </a:r>
            <a:r>
              <a:rPr lang="en-US" sz="1800" dirty="0">
                <a:solidFill>
                  <a:schemeClr val="bg1"/>
                </a:solidFill>
                <a:highlight>
                  <a:srgbClr val="000000"/>
                </a:highlight>
                <a:latin typeface="Monaco" pitchFamily="2" charset="77"/>
              </a:rPr>
              <a:t>	</a:t>
            </a:r>
          </a:p>
          <a:p>
            <a:pPr marL="0" indent="0">
              <a:buNone/>
            </a:pPr>
            <a:endParaRPr lang="en-US" sz="1800" b="1" dirty="0"/>
          </a:p>
          <a:p>
            <a:r>
              <a:rPr lang="en-US" sz="1800" dirty="0"/>
              <a:t>Clone the workshop repo from Github using Git:</a:t>
            </a:r>
          </a:p>
          <a:p>
            <a:pPr marL="0" indent="0">
              <a:buNone/>
            </a:pPr>
            <a:r>
              <a:rPr lang="en-GB" sz="1800" dirty="0">
                <a:solidFill>
                  <a:schemeClr val="bg1"/>
                </a:solidFill>
                <a:latin typeface="Monaco" pitchFamily="2" charset="77"/>
              </a:rPr>
              <a:t>  </a:t>
            </a:r>
            <a:r>
              <a:rPr lang="en-GB" sz="1800" dirty="0">
                <a:solidFill>
                  <a:schemeClr val="bg1"/>
                </a:solidFill>
                <a:effectLst/>
                <a:highlight>
                  <a:srgbClr val="000000"/>
                </a:highlight>
                <a:latin typeface="Monaco" pitchFamily="2" charset="77"/>
              </a:rPr>
              <a:t>git clone https://</a:t>
            </a:r>
            <a:r>
              <a:rPr lang="en-GB" sz="1800" dirty="0" err="1">
                <a:solidFill>
                  <a:schemeClr val="bg1"/>
                </a:solidFill>
                <a:effectLst/>
                <a:highlight>
                  <a:srgbClr val="000000"/>
                </a:highlight>
                <a:latin typeface="Monaco" pitchFamily="2" charset="77"/>
              </a:rPr>
              <a:t>github.com</a:t>
            </a:r>
            <a:r>
              <a:rPr lang="en-GB" sz="1800" dirty="0">
                <a:solidFill>
                  <a:schemeClr val="bg1"/>
                </a:solidFill>
                <a:effectLst/>
                <a:highlight>
                  <a:srgbClr val="000000"/>
                </a:highlight>
                <a:latin typeface="Monaco" pitchFamily="2" charset="77"/>
              </a:rPr>
              <a:t>/</a:t>
            </a:r>
            <a:r>
              <a:rPr lang="en-GB" sz="1800" dirty="0" err="1">
                <a:solidFill>
                  <a:schemeClr val="bg1"/>
                </a:solidFill>
                <a:effectLst/>
                <a:highlight>
                  <a:srgbClr val="000000"/>
                </a:highlight>
                <a:latin typeface="Monaco" pitchFamily="2" charset="77"/>
              </a:rPr>
              <a:t>lbuk</a:t>
            </a:r>
            <a:r>
              <a:rPr lang="en-GB" sz="1800" dirty="0">
                <a:solidFill>
                  <a:schemeClr val="bg1"/>
                </a:solidFill>
                <a:effectLst/>
                <a:highlight>
                  <a:srgbClr val="000000"/>
                </a:highlight>
                <a:latin typeface="Monaco" pitchFamily="2" charset="77"/>
              </a:rPr>
              <a:t>/UD_Intro_SDSML2022</a:t>
            </a:r>
            <a:endParaRPr lang="en-US" sz="1800" dirty="0">
              <a:solidFill>
                <a:schemeClr val="bg1"/>
              </a:solidFill>
              <a:highlight>
                <a:srgbClr val="000000"/>
              </a:highlight>
              <a:latin typeface="Monaco" pitchFamily="2" charset="77"/>
            </a:endParaRPr>
          </a:p>
          <a:p>
            <a:pPr marL="0" indent="0">
              <a:buNone/>
            </a:pPr>
            <a:endParaRPr lang="en-US" sz="1800" dirty="0"/>
          </a:p>
          <a:p>
            <a:r>
              <a:rPr lang="en-US" sz="1800" dirty="0"/>
              <a:t>Launch Jupyter Notebook:</a:t>
            </a:r>
          </a:p>
          <a:p>
            <a:pPr marL="0" indent="0">
              <a:buNone/>
            </a:pPr>
            <a:r>
              <a:rPr lang="en-US" sz="1800" dirty="0">
                <a:solidFill>
                  <a:schemeClr val="bg1"/>
                </a:solidFill>
                <a:latin typeface="Monaco" pitchFamily="2" charset="77"/>
              </a:rPr>
              <a:t>  </a:t>
            </a:r>
            <a:r>
              <a:rPr lang="en-US" sz="1800" dirty="0" err="1">
                <a:solidFill>
                  <a:schemeClr val="bg1"/>
                </a:solidFill>
                <a:highlight>
                  <a:srgbClr val="000000"/>
                </a:highlight>
                <a:latin typeface="Monaco" pitchFamily="2" charset="77"/>
              </a:rPr>
              <a:t>jupyter</a:t>
            </a:r>
            <a:r>
              <a:rPr lang="en-US" sz="1800" dirty="0">
                <a:solidFill>
                  <a:schemeClr val="bg1"/>
                </a:solidFill>
                <a:highlight>
                  <a:srgbClr val="000000"/>
                </a:highlight>
                <a:latin typeface="Monaco" pitchFamily="2" charset="77"/>
              </a:rPr>
              <a:t> notebook</a:t>
            </a:r>
          </a:p>
          <a:p>
            <a:pPr marL="0" indent="0">
              <a:buNone/>
            </a:pPr>
            <a:endParaRPr lang="en-US" sz="1800" dirty="0">
              <a:latin typeface="Monaco" pitchFamily="2" charset="77"/>
            </a:endParaRPr>
          </a:p>
          <a:p>
            <a:r>
              <a:rPr lang="en-US" sz="1800" dirty="0">
                <a:latin typeface="Arial" panose="020B0604020202020204" pitchFamily="34" charset="0"/>
                <a:cs typeface="Arial" panose="020B0604020202020204" pitchFamily="34" charset="0"/>
              </a:rPr>
              <a:t>Select the </a:t>
            </a:r>
            <a:r>
              <a:rPr lang="en-US" sz="1800" b="1" dirty="0">
                <a:latin typeface="Arial" panose="020B0604020202020204" pitchFamily="34" charset="0"/>
                <a:cs typeface="Arial" panose="020B0604020202020204" pitchFamily="34" charset="0"/>
              </a:rPr>
              <a:t>03_machine_learning</a:t>
            </a:r>
            <a:r>
              <a:rPr lang="en-US" sz="1800" dirty="0">
                <a:latin typeface="Arial" panose="020B0604020202020204" pitchFamily="34" charset="0"/>
                <a:cs typeface="Arial" panose="020B0604020202020204" pitchFamily="34" charset="0"/>
              </a:rPr>
              <a:t> folder, the </a:t>
            </a:r>
            <a:r>
              <a:rPr lang="en-US" sz="1800" b="1" dirty="0">
                <a:latin typeface="Arial" panose="020B0604020202020204" pitchFamily="34" charset="0"/>
                <a:cs typeface="Arial" panose="020B0604020202020204" pitchFamily="34" charset="0"/>
              </a:rPr>
              <a:t>notebook</a:t>
            </a:r>
            <a:r>
              <a:rPr lang="en-US" sz="1800" dirty="0">
                <a:latin typeface="Arial" panose="020B0604020202020204" pitchFamily="34" charset="0"/>
                <a:cs typeface="Arial" panose="020B0604020202020204" pitchFamily="34" charset="0"/>
              </a:rPr>
              <a:t> folder and the </a:t>
            </a:r>
            <a:r>
              <a:rPr lang="en-US" sz="1800" b="1" dirty="0">
                <a:latin typeface="Arial" panose="020B0604020202020204" pitchFamily="34" charset="0"/>
                <a:cs typeface="Arial" panose="020B0604020202020204" pitchFamily="34" charset="0"/>
              </a:rPr>
              <a:t>03_notebook.ipynb</a:t>
            </a:r>
            <a:r>
              <a:rPr lang="en-US" sz="1800" dirty="0">
                <a:latin typeface="Arial" panose="020B0604020202020204" pitchFamily="34" charset="0"/>
                <a:cs typeface="Arial" panose="020B0604020202020204" pitchFamily="34" charset="0"/>
              </a:rPr>
              <a:t> file</a:t>
            </a:r>
          </a:p>
        </p:txBody>
      </p:sp>
    </p:spTree>
    <p:extLst>
      <p:ext uri="{BB962C8B-B14F-4D97-AF65-F5344CB8AC3E}">
        <p14:creationId xmlns:p14="http://schemas.microsoft.com/office/powerpoint/2010/main" val="1567580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5847977-BB3A-36DE-77D9-7AA509BE8C19}"/>
              </a:ext>
            </a:extLst>
          </p:cNvPr>
          <p:cNvSpPr>
            <a:spLocks noGrp="1"/>
          </p:cNvSpPr>
          <p:nvPr>
            <p:ph type="title"/>
          </p:nvPr>
        </p:nvSpPr>
        <p:spPr>
          <a:xfrm>
            <a:off x="359999" y="1496900"/>
            <a:ext cx="11514843" cy="5052182"/>
          </a:xfrm>
        </p:spPr>
        <p:txBody>
          <a:bodyPr/>
          <a:lstStyle/>
          <a:p>
            <a:pPr>
              <a:lnSpc>
                <a:spcPct val="100000"/>
              </a:lnSpc>
            </a:pPr>
            <a:r>
              <a:rPr lang="en-GB" sz="1500" b="0" i="0" dirty="0">
                <a:effectLst/>
                <a:latin typeface="Arial" panose="020B0604020202020204" pitchFamily="34" charset="0"/>
                <a:cs typeface="Arial" panose="020B0604020202020204" pitchFamily="34" charset="0"/>
              </a:rPr>
              <a:t>Programming Collective Intelligence book: </a:t>
            </a:r>
            <a:r>
              <a:rPr lang="en-GB" sz="1500" b="0" i="0" dirty="0">
                <a:effectLst/>
                <a:latin typeface="Arial" panose="020B0604020202020204" pitchFamily="34" charset="0"/>
                <a:cs typeface="Arial" panose="020B0604020202020204" pitchFamily="34" charset="0"/>
                <a:hlinkClick r:id="rId2"/>
              </a:rPr>
              <a:t>https://www.oreilly.com/library/view/programming-collective-intelligence/9780596529321/</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Introduction to Machine Learning with Python book: </a:t>
            </a:r>
            <a:r>
              <a:rPr lang="en-GB" sz="1500" b="0" i="0" dirty="0">
                <a:effectLst/>
                <a:latin typeface="Arial" panose="020B0604020202020204" pitchFamily="34" charset="0"/>
                <a:cs typeface="Arial" panose="020B0604020202020204" pitchFamily="34" charset="0"/>
                <a:hlinkClick r:id="rId3"/>
              </a:rPr>
              <a:t>https://www.oreilly.com/library/view/introduction-to-machine/9781449369880/</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Machine Learning with Python Cookbook book: </a:t>
            </a:r>
            <a:r>
              <a:rPr lang="en-GB" sz="1500" b="0" i="0" dirty="0">
                <a:effectLst/>
                <a:latin typeface="Arial" panose="020B0604020202020204" pitchFamily="34" charset="0"/>
                <a:cs typeface="Arial" panose="020B0604020202020204" pitchFamily="34" charset="0"/>
                <a:hlinkClick r:id="rId4"/>
              </a:rPr>
              <a:t>https://www.amazon.co.uk/Machine-Learning-Python-Cookbook-Chris/dp/1491989386</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Machine Learning and the City - Applications in Architecture and Urban Design book: </a:t>
            </a:r>
            <a:r>
              <a:rPr lang="en-GB" sz="1500" b="0" i="0" dirty="0">
                <a:effectLst/>
                <a:latin typeface="Arial" panose="020B0604020202020204" pitchFamily="34" charset="0"/>
                <a:cs typeface="Arial" panose="020B0604020202020204" pitchFamily="34" charset="0"/>
                <a:hlinkClick r:id="rId5"/>
              </a:rPr>
              <a:t>https://www.wiley.com/en-gb/Machine+Learning+and+the+City:+Applications+in+Architecture+and+Urban+Design-p-9781119749639</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UK Statistics Authority’s guide to Ethical Considerations in Machine Learning for Research and Statistics: </a:t>
            </a:r>
            <a:r>
              <a:rPr lang="en-GB" sz="1500" b="0" i="0" dirty="0">
                <a:effectLst/>
                <a:latin typeface="Arial" panose="020B0604020202020204" pitchFamily="34" charset="0"/>
                <a:cs typeface="Arial" panose="020B0604020202020204" pitchFamily="34" charset="0"/>
                <a:hlinkClick r:id="rId6"/>
              </a:rPr>
              <a:t>https://uksa.statisticsauthority.gov.uk/publication/ethical-considerations-in-the-use-of-machine-learning-for-research-and-statistics/</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Geographic Data Science with Python book: </a:t>
            </a:r>
            <a:r>
              <a:rPr lang="en-US" sz="1500" b="0" dirty="0">
                <a:latin typeface="Arial" panose="020B0604020202020204" pitchFamily="34" charset="0"/>
                <a:cs typeface="Arial" panose="020B0604020202020204" pitchFamily="34" charset="0"/>
                <a:hlinkClick r:id="rId7"/>
              </a:rPr>
              <a:t>https://geographicdata.science/book/intro.html</a:t>
            </a:r>
            <a:br>
              <a:rPr lang="en-US" sz="1500" b="0" dirty="0">
                <a:latin typeface="Arial" panose="020B0604020202020204" pitchFamily="34" charset="0"/>
                <a:cs typeface="Arial" panose="020B0604020202020204" pitchFamily="34" charset="0"/>
              </a:rPr>
            </a:br>
            <a:br>
              <a:rPr lang="en-US" sz="1500" b="0" dirty="0">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Geographic Data Science with PySAL and the pydata stack: </a:t>
            </a:r>
            <a:r>
              <a:rPr lang="en-US" sz="1500" b="0" dirty="0">
                <a:latin typeface="Arial" panose="020B0604020202020204" pitchFamily="34" charset="0"/>
                <a:cs typeface="Arial" panose="020B0604020202020204" pitchFamily="34" charset="0"/>
                <a:hlinkClick r:id="rId8"/>
              </a:rPr>
              <a:t>http://darribas.org/gds_scipy16/</a:t>
            </a:r>
            <a:r>
              <a:rPr lang="en-US" sz="1500" b="0" dirty="0">
                <a:latin typeface="Arial" panose="020B0604020202020204" pitchFamily="34" charset="0"/>
                <a:cs typeface="Arial" panose="020B0604020202020204" pitchFamily="34" charset="0"/>
              </a:rPr>
              <a:t> </a:t>
            </a:r>
            <a:br>
              <a:rPr lang="en-US" sz="1500" b="0" dirty="0">
                <a:latin typeface="Arial" panose="020B0604020202020204" pitchFamily="34" charset="0"/>
                <a:cs typeface="Arial" panose="020B0604020202020204" pitchFamily="34" charset="0"/>
              </a:rPr>
            </a:br>
            <a:br>
              <a:rPr lang="en-US" sz="1500" b="0" dirty="0">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Geoprocessing with Python book: </a:t>
            </a:r>
            <a:r>
              <a:rPr lang="en-GB" sz="1500" b="0" i="0" dirty="0">
                <a:effectLst/>
                <a:latin typeface="Arial" panose="020B0604020202020204" pitchFamily="34" charset="0"/>
                <a:cs typeface="Arial" panose="020B0604020202020204" pitchFamily="34" charset="0"/>
                <a:hlinkClick r:id="rId9"/>
              </a:rPr>
              <a:t>https://livebook.manning.com/book/geoprocessing-with-python</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US" sz="1500" b="0" dirty="0">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Python Foundation for Spatial Analysis: </a:t>
            </a:r>
            <a:r>
              <a:rPr lang="en-US" sz="1500" b="0" dirty="0">
                <a:latin typeface="Arial" panose="020B0604020202020204" pitchFamily="34" charset="0"/>
                <a:cs typeface="Arial" panose="020B0604020202020204" pitchFamily="34" charset="0"/>
                <a:hlinkClick r:id="rId10"/>
              </a:rPr>
              <a:t>https://courses.spatialthoughts.com/python-foundation.html</a:t>
            </a:r>
            <a:r>
              <a:rPr lang="en-US" sz="1500" b="0" dirty="0">
                <a:latin typeface="Arial" panose="020B0604020202020204" pitchFamily="34" charset="0"/>
                <a:cs typeface="Arial" panose="020B0604020202020204" pitchFamily="34" charset="0"/>
              </a:rPr>
              <a:t> </a:t>
            </a:r>
            <a:br>
              <a:rPr lang="en-US" sz="1500" b="0" dirty="0">
                <a:latin typeface="Arial" panose="020B0604020202020204" pitchFamily="34" charset="0"/>
                <a:cs typeface="Arial" panose="020B0604020202020204" pitchFamily="34" charset="0"/>
              </a:rPr>
            </a:br>
            <a:br>
              <a:rPr lang="en-US" sz="1500" b="0" dirty="0">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Introduction to Python for Geographic Data Analysis book: </a:t>
            </a:r>
            <a:r>
              <a:rPr lang="en-US" sz="1500" b="0" dirty="0">
                <a:latin typeface="Arial" panose="020B0604020202020204" pitchFamily="34" charset="0"/>
                <a:cs typeface="Arial" panose="020B0604020202020204" pitchFamily="34" charset="0"/>
                <a:hlinkClick r:id="rId11"/>
              </a:rPr>
              <a:t>https://pythongis.org/</a:t>
            </a:r>
            <a:r>
              <a:rPr lang="en-US" sz="1500" b="0" dirty="0">
                <a:latin typeface="Arial" panose="020B0604020202020204" pitchFamily="34" charset="0"/>
                <a:cs typeface="Arial" panose="020B0604020202020204" pitchFamily="34" charset="0"/>
              </a:rPr>
              <a:t> </a:t>
            </a:r>
            <a:br>
              <a:rPr lang="en-US" sz="1400" b="0" dirty="0">
                <a:latin typeface="Arial" panose="020B0604020202020204" pitchFamily="34" charset="0"/>
                <a:cs typeface="Arial" panose="020B0604020202020204" pitchFamily="34" charset="0"/>
              </a:rPr>
            </a:br>
            <a:endParaRPr lang="en-US" sz="1400" b="0"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3E9D7081-DA31-3CDF-8330-50C6314A2D8B}"/>
              </a:ext>
            </a:extLst>
          </p:cNvPr>
          <p:cNvSpPr txBox="1">
            <a:spLocks/>
          </p:cNvSpPr>
          <p:nvPr/>
        </p:nvSpPr>
        <p:spPr bwMode="auto">
          <a:xfrm>
            <a:off x="360000" y="899998"/>
            <a:ext cx="11832000" cy="44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3500" dirty="0"/>
              <a:t>Resources</a:t>
            </a:r>
            <a:endParaRPr lang="en-US" sz="3000" b="0" dirty="0"/>
          </a:p>
        </p:txBody>
      </p:sp>
    </p:spTree>
    <p:extLst>
      <p:ext uri="{BB962C8B-B14F-4D97-AF65-F5344CB8AC3E}">
        <p14:creationId xmlns:p14="http://schemas.microsoft.com/office/powerpoint/2010/main" val="230528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AF-7125-3CE8-E9A2-070FE32B6BBF}"/>
              </a:ext>
            </a:extLst>
          </p:cNvPr>
          <p:cNvSpPr>
            <a:spLocks noGrp="1"/>
          </p:cNvSpPr>
          <p:nvPr>
            <p:ph type="title"/>
          </p:nvPr>
        </p:nvSpPr>
        <p:spPr>
          <a:xfrm>
            <a:off x="360000" y="2230289"/>
            <a:ext cx="8999900" cy="655606"/>
          </a:xfrm>
        </p:spPr>
        <p:txBody>
          <a:bodyPr/>
          <a:lstStyle/>
          <a:p>
            <a:r>
              <a:rPr lang="en-US" sz="3500" dirty="0"/>
              <a:t>Workshop Resources</a:t>
            </a:r>
          </a:p>
        </p:txBody>
      </p:sp>
      <p:sp>
        <p:nvSpPr>
          <p:cNvPr id="4" name="Text Placeholder 4" descr="Text">
            <a:extLst>
              <a:ext uri="{FF2B5EF4-FFF2-40B4-BE49-F238E27FC236}">
                <a16:creationId xmlns:a16="http://schemas.microsoft.com/office/drawing/2014/main" id="{FEA42C7E-DB94-6433-7B51-F802CB70AAB5}"/>
              </a:ext>
            </a:extLst>
          </p:cNvPr>
          <p:cNvSpPr>
            <a:spLocks noGrp="1"/>
          </p:cNvSpPr>
          <p:nvPr>
            <p:ph type="body" sz="quarter" idx="13"/>
          </p:nvPr>
        </p:nvSpPr>
        <p:spPr>
          <a:xfrm>
            <a:off x="360000" y="2885895"/>
            <a:ext cx="11689246" cy="2369011"/>
          </a:xfrm>
        </p:spPr>
        <p:txBody>
          <a:bodyPr/>
          <a:lstStyle/>
          <a:p>
            <a:pPr marL="0" indent="0">
              <a:buNone/>
            </a:pPr>
            <a:r>
              <a:rPr lang="en-GB" sz="2800" dirty="0">
                <a:latin typeface="Arial" panose="020B0604020202020204" pitchFamily="34" charset="0"/>
                <a:cs typeface="Arial" panose="020B0604020202020204" pitchFamily="34" charset="0"/>
              </a:rPr>
              <a:t>The workshop material – including presentation slides, data and notebooks – has been uploaded to Github:</a:t>
            </a:r>
          </a:p>
          <a:p>
            <a:pPr marL="0" indent="0">
              <a:buNone/>
            </a:pPr>
            <a:r>
              <a:rPr lang="en-GB" sz="3200" b="1" dirty="0">
                <a:latin typeface="Arial" panose="020B0604020202020204" pitchFamily="34" charset="0"/>
                <a:cs typeface="Arial" panose="020B0604020202020204" pitchFamily="34" charset="0"/>
              </a:rPr>
              <a:t>https://github.com/lbuk/UD_Intro_SDSML2022</a:t>
            </a:r>
          </a:p>
        </p:txBody>
      </p:sp>
    </p:spTree>
    <p:extLst>
      <p:ext uri="{BB962C8B-B14F-4D97-AF65-F5344CB8AC3E}">
        <p14:creationId xmlns:p14="http://schemas.microsoft.com/office/powerpoint/2010/main" val="308538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9"/>
            <a:ext cx="4640263" cy="685733"/>
          </a:xfrm>
        </p:spPr>
        <p:txBody>
          <a:bodyPr/>
          <a:lstStyle/>
          <a:p>
            <a:r>
              <a:rPr lang="en-GB" sz="3500" dirty="0"/>
              <a:t>Schedule</a:t>
            </a:r>
          </a:p>
        </p:txBody>
      </p:sp>
      <p:sp>
        <p:nvSpPr>
          <p:cNvPr id="6" name="Text Placeholder 4" descr="Text">
            <a:extLst>
              <a:ext uri="{FF2B5EF4-FFF2-40B4-BE49-F238E27FC236}">
                <a16:creationId xmlns:a16="http://schemas.microsoft.com/office/drawing/2014/main" id="{F376E811-F635-6B6C-7829-AB342608A122}"/>
              </a:ext>
            </a:extLst>
          </p:cNvPr>
          <p:cNvSpPr>
            <a:spLocks noGrp="1"/>
          </p:cNvSpPr>
          <p:nvPr>
            <p:ph type="body" sz="quarter" idx="13"/>
          </p:nvPr>
        </p:nvSpPr>
        <p:spPr>
          <a:xfrm>
            <a:off x="359999" y="1925864"/>
            <a:ext cx="11688565" cy="4728936"/>
          </a:xfrm>
        </p:spPr>
        <p:txBody>
          <a:bodyPr/>
          <a:lstStyle/>
          <a:p>
            <a:pPr marL="0" indent="0">
              <a:buNone/>
            </a:pPr>
            <a:r>
              <a:rPr lang="en-GB" sz="2800" b="1" dirty="0"/>
              <a:t>01. Spatial Data </a:t>
            </a:r>
            <a:r>
              <a:rPr lang="en-GB" sz="2800" dirty="0"/>
              <a:t>- November 11</a:t>
            </a:r>
            <a:r>
              <a:rPr lang="en-GB" sz="2800" baseline="30000" dirty="0"/>
              <a:t>th</a:t>
            </a:r>
            <a:r>
              <a:rPr lang="en-GB" sz="2800" dirty="0"/>
              <a:t> 2022</a:t>
            </a:r>
          </a:p>
          <a:p>
            <a:pPr marL="0" indent="0">
              <a:buNone/>
            </a:pPr>
            <a:endParaRPr lang="en-GB" sz="1000" dirty="0"/>
          </a:p>
          <a:p>
            <a:pPr marL="0" indent="0">
              <a:buNone/>
            </a:pPr>
            <a:r>
              <a:rPr lang="en-GB" sz="2800" b="1" dirty="0"/>
              <a:t>02. Visualisation </a:t>
            </a:r>
            <a:r>
              <a:rPr lang="en-GB" sz="2800" dirty="0"/>
              <a:t>- November 18</a:t>
            </a:r>
            <a:r>
              <a:rPr lang="en-GB" sz="2800" baseline="30000" dirty="0"/>
              <a:t>th</a:t>
            </a:r>
            <a:r>
              <a:rPr lang="en-GB" sz="2800" dirty="0"/>
              <a:t> 2022</a:t>
            </a:r>
          </a:p>
          <a:p>
            <a:pPr marL="0" indent="0">
              <a:buNone/>
            </a:pPr>
            <a:endParaRPr lang="en-GB" sz="1000" dirty="0"/>
          </a:p>
          <a:p>
            <a:pPr marL="0" indent="0">
              <a:buNone/>
            </a:pPr>
            <a:r>
              <a:rPr lang="en-GB" sz="2800" b="1" dirty="0"/>
              <a:t>      Modelling </a:t>
            </a:r>
            <a:r>
              <a:rPr lang="en-GB" sz="2800" dirty="0"/>
              <a:t>- November 25</a:t>
            </a:r>
            <a:r>
              <a:rPr lang="en-GB" sz="2800" baseline="30000" dirty="0"/>
              <a:t>th</a:t>
            </a:r>
            <a:r>
              <a:rPr lang="en-GB" sz="2800" dirty="0"/>
              <a:t> 2022 - CANCELLED (UCU STRIKES)</a:t>
            </a:r>
          </a:p>
          <a:p>
            <a:pPr marL="0" indent="0">
              <a:buNone/>
            </a:pPr>
            <a:endParaRPr lang="en-GB" sz="1000" dirty="0"/>
          </a:p>
          <a:p>
            <a:pPr marL="0" indent="0">
              <a:buNone/>
            </a:pPr>
            <a:r>
              <a:rPr lang="en-GB" sz="2800" b="1" dirty="0"/>
              <a:t>03. Machine Learning </a:t>
            </a:r>
            <a:r>
              <a:rPr lang="en-GB" sz="2800" dirty="0"/>
              <a:t>- December 2</a:t>
            </a:r>
            <a:r>
              <a:rPr lang="en-GB" sz="2800" baseline="30000" dirty="0"/>
              <a:t>nd</a:t>
            </a:r>
            <a:r>
              <a:rPr lang="en-GB" sz="2800" dirty="0"/>
              <a:t> 2022</a:t>
            </a:r>
          </a:p>
          <a:p>
            <a:pPr>
              <a:buFontTx/>
              <a:buChar char="-"/>
            </a:pPr>
            <a:r>
              <a:rPr lang="en-GB" sz="1800" dirty="0"/>
              <a:t>Intro to machine learning: concepts, methods and ethics</a:t>
            </a:r>
          </a:p>
          <a:p>
            <a:pPr>
              <a:buFontTx/>
              <a:buChar char="-"/>
            </a:pPr>
            <a:r>
              <a:rPr lang="en-GB" sz="1800" dirty="0"/>
              <a:t>Python for machine learning</a:t>
            </a:r>
            <a:endParaRPr lang="en-GB" sz="2800" dirty="0"/>
          </a:p>
        </p:txBody>
      </p:sp>
    </p:spTree>
    <p:extLst>
      <p:ext uri="{BB962C8B-B14F-4D97-AF65-F5344CB8AC3E}">
        <p14:creationId xmlns:p14="http://schemas.microsoft.com/office/powerpoint/2010/main" val="158457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a:extLst>
              <a:ext uri="{FF2B5EF4-FFF2-40B4-BE49-F238E27FC236}">
                <a16:creationId xmlns:a16="http://schemas.microsoft.com/office/drawing/2014/main" id="{BCE61736-6F31-C9E5-DB20-F83E4A842068}"/>
              </a:ext>
            </a:extLst>
          </p:cNvPr>
          <p:cNvSpPr>
            <a:spLocks noGrp="1"/>
          </p:cNvSpPr>
          <p:nvPr>
            <p:ph type="title"/>
          </p:nvPr>
        </p:nvSpPr>
        <p:spPr>
          <a:xfrm>
            <a:off x="360000" y="2196000"/>
            <a:ext cx="6573235" cy="3638758"/>
          </a:xfrm>
        </p:spPr>
        <p:txBody>
          <a:bodyPr/>
          <a:lstStyle/>
          <a:p>
            <a:pPr marL="0" indent="0">
              <a:buNone/>
            </a:pPr>
            <a:r>
              <a:rPr lang="en-GB" dirty="0"/>
              <a:t>03. Machine Learning</a:t>
            </a:r>
            <a:br>
              <a:rPr lang="en-GB" dirty="0"/>
            </a:br>
            <a:br>
              <a:rPr lang="en-GB" dirty="0"/>
            </a:br>
            <a:r>
              <a:rPr lang="en-GB" sz="3500" b="1" i="0" dirty="0">
                <a:solidFill>
                  <a:srgbClr val="24292F"/>
                </a:solidFill>
                <a:effectLst/>
                <a:latin typeface="-apple-system"/>
              </a:rPr>
              <a:t>03_machine_learning</a:t>
            </a:r>
            <a:br>
              <a:rPr lang="en-GB" sz="5400" dirty="0"/>
            </a:br>
            <a:r>
              <a:rPr lang="en-GB" sz="3000" b="0" dirty="0">
                <a:latin typeface="-apple-system"/>
              </a:rPr>
              <a:t>- data</a:t>
            </a:r>
            <a:br>
              <a:rPr lang="en-GB" sz="3000" b="0" i="0" u="none" strike="noStrike" dirty="0">
                <a:effectLst/>
                <a:latin typeface="-apple-system"/>
              </a:rPr>
            </a:br>
            <a:r>
              <a:rPr lang="en-GB" sz="3000" b="0" i="0" u="none" strike="noStrike" dirty="0">
                <a:effectLst/>
                <a:latin typeface="-apple-system"/>
              </a:rPr>
              <a:t>- </a:t>
            </a:r>
            <a:r>
              <a:rPr lang="en-GB" sz="3000" b="0" dirty="0">
                <a:latin typeface="-apple-system"/>
              </a:rPr>
              <a:t>notebook</a:t>
            </a:r>
            <a:br>
              <a:rPr lang="en-GB" sz="4400" b="0" i="0" u="none" strike="noStrike" dirty="0">
                <a:effectLst/>
                <a:latin typeface="-apple-system"/>
              </a:rPr>
            </a:br>
            <a:endParaRPr lang="en-GB" dirty="0"/>
          </a:p>
        </p:txBody>
      </p:sp>
    </p:spTree>
    <p:extLst>
      <p:ext uri="{BB962C8B-B14F-4D97-AF65-F5344CB8AC3E}">
        <p14:creationId xmlns:p14="http://schemas.microsoft.com/office/powerpoint/2010/main" val="380453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962FC2-BD8F-4241-C64C-977252507536}"/>
              </a:ext>
            </a:extLst>
          </p:cNvPr>
          <p:cNvSpPr>
            <a:spLocks noGrp="1"/>
          </p:cNvSpPr>
          <p:nvPr>
            <p:ph type="title"/>
          </p:nvPr>
        </p:nvSpPr>
        <p:spPr>
          <a:xfrm>
            <a:off x="360000" y="2410708"/>
            <a:ext cx="9552627" cy="2982926"/>
          </a:xfrm>
        </p:spPr>
        <p:txBody>
          <a:bodyPr/>
          <a:lstStyle/>
          <a:p>
            <a:r>
              <a:rPr lang="en-US" sz="3500" dirty="0"/>
              <a:t>What is Machine Learning?</a:t>
            </a:r>
            <a:br>
              <a:rPr lang="en-US" sz="3500" dirty="0"/>
            </a:br>
            <a:r>
              <a:rPr lang="en-US" sz="2800" b="0" dirty="0">
                <a:latin typeface="Arial" panose="020B0604020202020204" pitchFamily="34" charset="0"/>
                <a:cs typeface="Arial" panose="020B0604020202020204" pitchFamily="34" charset="0"/>
              </a:rPr>
              <a:t>Machine learning is a form of artificial intelligence (AI) in which algorithms </a:t>
            </a:r>
            <a:r>
              <a:rPr lang="en-GB" sz="2800" b="0" dirty="0">
                <a:latin typeface="Arial" panose="020B0604020202020204" pitchFamily="34" charset="0"/>
                <a:cs typeface="Arial" panose="020B0604020202020204" pitchFamily="34" charset="0"/>
              </a:rPr>
              <a:t>learn and make predictions from data.</a:t>
            </a:r>
            <a:br>
              <a:rPr lang="en-GB" sz="2800" b="0" dirty="0">
                <a:latin typeface="Arial" panose="020B0604020202020204" pitchFamily="34" charset="0"/>
                <a:cs typeface="Arial" panose="020B0604020202020204" pitchFamily="34" charset="0"/>
              </a:rPr>
            </a:br>
            <a:br>
              <a:rPr lang="en-GB" sz="2800" b="0" dirty="0">
                <a:latin typeface="Arial" panose="020B0604020202020204" pitchFamily="34" charset="0"/>
                <a:cs typeface="Arial" panose="020B0604020202020204" pitchFamily="34" charset="0"/>
              </a:rPr>
            </a:br>
            <a:r>
              <a:rPr lang="en-GB" sz="2800" b="0" dirty="0">
                <a:latin typeface="Arial" panose="020B0604020202020204" pitchFamily="34" charset="0"/>
                <a:cs typeface="Arial" panose="020B0604020202020204" pitchFamily="34" charset="0"/>
              </a:rPr>
              <a:t>In spatial data science, machine learning has been utilised to analyse and model land use, the living environment and the urban environment.</a:t>
            </a:r>
            <a:endParaRPr lang="en-US" sz="35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6907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B65D7EE-C027-F04F-DBD5-BB960B64EB17}"/>
              </a:ext>
            </a:extLst>
          </p:cNvPr>
          <p:cNvSpPr txBox="1"/>
          <p:nvPr/>
        </p:nvSpPr>
        <p:spPr>
          <a:xfrm>
            <a:off x="833336" y="5889702"/>
            <a:ext cx="10749064" cy="307777"/>
          </a:xfrm>
          <a:prstGeom prst="rect">
            <a:avLst/>
          </a:prstGeom>
          <a:noFill/>
        </p:spPr>
        <p:txBody>
          <a:bodyPr wrap="square">
            <a:spAutoFit/>
          </a:bodyPr>
          <a:lstStyle/>
          <a:p>
            <a:r>
              <a:rPr lang="en-US" sz="1400" dirty="0"/>
              <a:t>Rayan Potter, </a:t>
            </a:r>
            <a:r>
              <a:rPr lang="en-US" sz="1400" dirty="0">
                <a:hlinkClick r:id="rId2"/>
              </a:rPr>
              <a:t>https://medium.com/nerd-for-tech/what-are-the-ai-applications-for-satellite-imagery-in-machine-learning-3495b2abe514</a:t>
            </a:r>
            <a:r>
              <a:rPr lang="en-US" sz="1400" dirty="0"/>
              <a:t> </a:t>
            </a:r>
          </a:p>
        </p:txBody>
      </p:sp>
      <p:pic>
        <p:nvPicPr>
          <p:cNvPr id="11" name="Picture 16">
            <a:extLst>
              <a:ext uri="{FF2B5EF4-FFF2-40B4-BE49-F238E27FC236}">
                <a16:creationId xmlns:a16="http://schemas.microsoft.com/office/drawing/2014/main" id="{CE08D2D8-368F-3F51-B70F-DC6EB8173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93" y="1476574"/>
            <a:ext cx="10387013" cy="441312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518E2914-D999-2C64-0887-8F9232907E1A}"/>
              </a:ext>
            </a:extLst>
          </p:cNvPr>
          <p:cNvSpPr txBox="1">
            <a:spLocks/>
          </p:cNvSpPr>
          <p:nvPr/>
        </p:nvSpPr>
        <p:spPr bwMode="auto">
          <a:xfrm>
            <a:off x="902493" y="1105209"/>
            <a:ext cx="8999900" cy="65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2000" dirty="0"/>
              <a:t>Land Use Mapping</a:t>
            </a:r>
          </a:p>
        </p:txBody>
      </p:sp>
    </p:spTree>
    <p:extLst>
      <p:ext uri="{BB962C8B-B14F-4D97-AF65-F5344CB8AC3E}">
        <p14:creationId xmlns:p14="http://schemas.microsoft.com/office/powerpoint/2010/main" val="1279643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18E2914-D999-2C64-0887-8F9232907E1A}"/>
              </a:ext>
            </a:extLst>
          </p:cNvPr>
          <p:cNvSpPr txBox="1">
            <a:spLocks/>
          </p:cNvSpPr>
          <p:nvPr/>
        </p:nvSpPr>
        <p:spPr bwMode="auto">
          <a:xfrm>
            <a:off x="3112111" y="980208"/>
            <a:ext cx="8999900" cy="327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2000" dirty="0"/>
              <a:t>Environmental Measurement</a:t>
            </a:r>
          </a:p>
        </p:txBody>
      </p:sp>
      <p:pic>
        <p:nvPicPr>
          <p:cNvPr id="3" name="Picture 2" descr="A picture containing text, different, same, day&#10;&#10;Description automatically generated">
            <a:extLst>
              <a:ext uri="{FF2B5EF4-FFF2-40B4-BE49-F238E27FC236}">
                <a16:creationId xmlns:a16="http://schemas.microsoft.com/office/drawing/2014/main" id="{4FFC8FE0-8881-44F0-FE50-0D4B0B6E4C8B}"/>
              </a:ext>
            </a:extLst>
          </p:cNvPr>
          <p:cNvPicPr>
            <a:picLocks noChangeAspect="1"/>
          </p:cNvPicPr>
          <p:nvPr/>
        </p:nvPicPr>
        <p:blipFill rotWithShape="1">
          <a:blip r:embed="rId2"/>
          <a:srcRect l="1739" t="1938" r="766" b="1824"/>
          <a:stretch/>
        </p:blipFill>
        <p:spPr>
          <a:xfrm>
            <a:off x="2667681" y="1308011"/>
            <a:ext cx="6856637" cy="5083214"/>
          </a:xfrm>
          <a:prstGeom prst="rect">
            <a:avLst/>
          </a:prstGeom>
        </p:spPr>
      </p:pic>
      <p:sp>
        <p:nvSpPr>
          <p:cNvPr id="5" name="TextBox 4">
            <a:extLst>
              <a:ext uri="{FF2B5EF4-FFF2-40B4-BE49-F238E27FC236}">
                <a16:creationId xmlns:a16="http://schemas.microsoft.com/office/drawing/2014/main" id="{C44BEE35-4743-23D1-956B-665A61D7CC5B}"/>
              </a:ext>
            </a:extLst>
          </p:cNvPr>
          <p:cNvSpPr txBox="1"/>
          <p:nvPr/>
        </p:nvSpPr>
        <p:spPr>
          <a:xfrm>
            <a:off x="2598258" y="6411251"/>
            <a:ext cx="7318168" cy="307777"/>
          </a:xfrm>
          <a:prstGeom prst="rect">
            <a:avLst/>
          </a:prstGeom>
          <a:noFill/>
        </p:spPr>
        <p:txBody>
          <a:bodyPr wrap="square">
            <a:spAutoFit/>
          </a:bodyPr>
          <a:lstStyle/>
          <a:p>
            <a:r>
              <a:rPr lang="en-US" sz="1400" dirty="0"/>
              <a:t>Treepedia, </a:t>
            </a:r>
            <a:r>
              <a:rPr lang="en-US" sz="1400" dirty="0">
                <a:hlinkClick r:id="rId3"/>
              </a:rPr>
              <a:t>https://senseable.mit.edu/treepedia/treepedia_publication.pdf</a:t>
            </a:r>
            <a:r>
              <a:rPr lang="en-US" sz="1400" dirty="0"/>
              <a:t> </a:t>
            </a:r>
          </a:p>
        </p:txBody>
      </p:sp>
    </p:spTree>
    <p:extLst>
      <p:ext uri="{BB962C8B-B14F-4D97-AF65-F5344CB8AC3E}">
        <p14:creationId xmlns:p14="http://schemas.microsoft.com/office/powerpoint/2010/main" val="274301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eospatial Machine Learning - Microsoft Research">
            <a:extLst>
              <a:ext uri="{FF2B5EF4-FFF2-40B4-BE49-F238E27FC236}">
                <a16:creationId xmlns:a16="http://schemas.microsoft.com/office/drawing/2014/main" id="{8392EC01-28B7-1BB8-B3F5-C2738D546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805" y="1357061"/>
            <a:ext cx="8624124" cy="48510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17515D4-EE7C-F41A-CF3A-F2645E6D3B75}"/>
              </a:ext>
            </a:extLst>
          </p:cNvPr>
          <p:cNvSpPr txBox="1"/>
          <p:nvPr/>
        </p:nvSpPr>
        <p:spPr>
          <a:xfrm>
            <a:off x="1586873" y="6208131"/>
            <a:ext cx="9325098" cy="307777"/>
          </a:xfrm>
          <a:prstGeom prst="rect">
            <a:avLst/>
          </a:prstGeom>
          <a:noFill/>
        </p:spPr>
        <p:txBody>
          <a:bodyPr wrap="square">
            <a:spAutoFit/>
          </a:bodyPr>
          <a:lstStyle/>
          <a:p>
            <a:r>
              <a:rPr lang="en-US" sz="1400" dirty="0"/>
              <a:t>Microsoft, </a:t>
            </a:r>
            <a:r>
              <a:rPr lang="en-US" sz="1400" dirty="0">
                <a:hlinkClick r:id="rId3"/>
              </a:rPr>
              <a:t>https://www.microsoft.com/en-us/research/project/geospatial-machine-learning/</a:t>
            </a:r>
            <a:r>
              <a:rPr lang="en-US" sz="1400" dirty="0"/>
              <a:t> </a:t>
            </a:r>
          </a:p>
        </p:txBody>
      </p:sp>
      <p:sp>
        <p:nvSpPr>
          <p:cNvPr id="2" name="Title 1">
            <a:extLst>
              <a:ext uri="{FF2B5EF4-FFF2-40B4-BE49-F238E27FC236}">
                <a16:creationId xmlns:a16="http://schemas.microsoft.com/office/drawing/2014/main" id="{1117E401-ED4E-1F9A-509D-101F383CB5AD}"/>
              </a:ext>
            </a:extLst>
          </p:cNvPr>
          <p:cNvSpPr txBox="1">
            <a:spLocks/>
          </p:cNvSpPr>
          <p:nvPr/>
        </p:nvSpPr>
        <p:spPr bwMode="auto">
          <a:xfrm>
            <a:off x="1664805" y="983457"/>
            <a:ext cx="8999900" cy="65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2000" dirty="0"/>
              <a:t>Urban Assessment</a:t>
            </a:r>
          </a:p>
        </p:txBody>
      </p:sp>
    </p:spTree>
    <p:extLst>
      <p:ext uri="{BB962C8B-B14F-4D97-AF65-F5344CB8AC3E}">
        <p14:creationId xmlns:p14="http://schemas.microsoft.com/office/powerpoint/2010/main" val="3200910273"/>
      </p:ext>
    </p:extLst>
  </p:cSld>
  <p:clrMapOvr>
    <a:masterClrMapping/>
  </p:clrMapOvr>
</p:sld>
</file>

<file path=ppt/theme/theme1.xml><?xml version="1.0" encoding="utf-8"?>
<a:theme xmlns:a="http://schemas.openxmlformats.org/drawingml/2006/main" name="UCL_Black_Slide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custClrLst>
    <a:custClr name="name of colour">
      <a:srgbClr val="000000"/>
    </a:custClr>
  </a:custClrLst>
  <a:extLst>
    <a:ext uri="{05A4C25C-085E-4340-85A3-A5531E510DB2}">
      <thm15:themeFamily xmlns:thm15="http://schemas.microsoft.com/office/thememl/2012/main" name="Presentation4" id="{1117F47E-1820-FB44-B702-91BC503BEEB2}" vid="{7AC29BA8-160E-2647-B666-6ADA20DE7E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60368</TotalTime>
  <Words>1321</Words>
  <Application>Microsoft Macintosh PowerPoint</Application>
  <PresentationFormat>Widescreen</PresentationFormat>
  <Paragraphs>147</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-apple-system</vt:lpstr>
      <vt:lpstr>Arial</vt:lpstr>
      <vt:lpstr>Arial</vt:lpstr>
      <vt:lpstr>Calibri</vt:lpstr>
      <vt:lpstr>Monaco</vt:lpstr>
      <vt:lpstr>UCL_Black_Slide_Theme</vt:lpstr>
      <vt:lpstr>Introduction to Spatial Data Science and Machine Learning Urban Design B-Pro 2022/2023  Liam Thomas Bolton PhD Architectural Space and Computation student and PGTA</vt:lpstr>
      <vt:lpstr>Overview</vt:lpstr>
      <vt:lpstr>Workshop Resources</vt:lpstr>
      <vt:lpstr>Schedule</vt:lpstr>
      <vt:lpstr>03. Machine Learning  03_machine_learning - data - notebook </vt:lpstr>
      <vt:lpstr>What is Machine Learning? Machine learning is a form of artificial intelligence (AI) in which algorithms learn and make predictions from data.  In spatial data science, machine learning has been utilised to analyse and model land use, the living environment and the urban environment.</vt:lpstr>
      <vt:lpstr>PowerPoint Presentation</vt:lpstr>
      <vt:lpstr>PowerPoint Presentation</vt:lpstr>
      <vt:lpstr>PowerPoint Presentation</vt:lpstr>
      <vt:lpstr>Spatial Data for Machine Learning</vt:lpstr>
      <vt:lpstr>Google Earth Engine</vt:lpstr>
      <vt:lpstr>Terminology</vt:lpstr>
      <vt:lpstr>PowerPoint Presentation</vt:lpstr>
      <vt:lpstr>Supervised Machine Learning</vt:lpstr>
      <vt:lpstr>Regression</vt:lpstr>
      <vt:lpstr>Classification</vt:lpstr>
      <vt:lpstr>Unsupervised Machine Learning</vt:lpstr>
      <vt:lpstr>Clustering</vt:lpstr>
      <vt:lpstr>Dimensionality Reduction</vt:lpstr>
      <vt:lpstr>PowerPoint Presentation</vt:lpstr>
      <vt:lpstr>Machine Learning for Spatial Data Science</vt:lpstr>
      <vt:lpstr>Ethics and Machine Learning</vt:lpstr>
      <vt:lpstr>Machine Learning with Python</vt:lpstr>
      <vt:lpstr>PowerPoint Presentation</vt:lpstr>
      <vt:lpstr>Python, Git and Jupyter Notebooks</vt:lpstr>
      <vt:lpstr>Programming Collective Intelligence book: https://www.oreilly.com/library/view/programming-collective-intelligence/9780596529321/   Introduction to Machine Learning with Python book: https://www.oreilly.com/library/view/introduction-to-machine/9781449369880/  Machine Learning with Python Cookbook book: https://www.amazon.co.uk/Machine-Learning-Python-Cookbook-Chris/dp/1491989386   Machine Learning and the City - Applications in Architecture and Urban Design book: https://www.wiley.com/en-gb/Machine+Learning+and+the+City:+Applications+in+Architecture+and+Urban+Design-p-9781119749639   UK Statistics Authority’s guide to Ethical Considerations in Machine Learning for Research and Statistics: https://uksa.statisticsauthority.gov.uk/publication/ethical-considerations-in-the-use-of-machine-learning-for-research-and-statistics/  Geographic Data Science with Python book: https://geographicdata.science/book/intro.html  Geographic Data Science with PySAL and the pydata stack: http://darribas.org/gds_scipy16/   Geoprocessing with Python book: https://livebook.manning.com/book/geoprocessing-with-python   Python Foundation for Spatial Analysis: https://courses.spatialthoughts.com/python-foundation.html   Introduction to Python for Geographic Data Analysis book: https://pythongis.org/  </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Petterson, Helen</dc:creator>
  <cp:lastModifiedBy>Bolton, Liam</cp:lastModifiedBy>
  <cp:revision>380</cp:revision>
  <dcterms:created xsi:type="dcterms:W3CDTF">2020-09-10T09:35:54Z</dcterms:created>
  <dcterms:modified xsi:type="dcterms:W3CDTF">2022-12-01T18:22:56Z</dcterms:modified>
</cp:coreProperties>
</file>